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9"/>
  </p:handoutMasterIdLst>
  <p:sldIdLst>
    <p:sldId id="256" r:id="rId2"/>
    <p:sldId id="281" r:id="rId3"/>
    <p:sldId id="264" r:id="rId4"/>
    <p:sldId id="284" r:id="rId5"/>
    <p:sldId id="275" r:id="rId6"/>
    <p:sldId id="268" r:id="rId7"/>
    <p:sldId id="282" r:id="rId8"/>
    <p:sldId id="283" r:id="rId9"/>
    <p:sldId id="278" r:id="rId10"/>
    <p:sldId id="285" r:id="rId11"/>
    <p:sldId id="286" r:id="rId12"/>
    <p:sldId id="277" r:id="rId13"/>
    <p:sldId id="280" r:id="rId14"/>
    <p:sldId id="287" r:id="rId15"/>
    <p:sldId id="276" r:id="rId16"/>
    <p:sldId id="279" r:id="rId17"/>
    <p:sldId id="25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355F"/>
    <a:srgbClr val="8FB03D"/>
    <a:srgbClr val="2E8A57"/>
    <a:srgbClr val="8FD37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2" d="100"/>
          <a:sy n="92" d="100"/>
        </p:scale>
        <p:origin x="-1548" y="-2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0" d="100"/>
          <a:sy n="80" d="100"/>
        </p:scale>
        <p:origin x="-330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E0E113-ED2F-47FC-87B8-56484D59D38B}" type="datetimeFigureOut">
              <a:rPr lang="en-US" smtClean="0"/>
              <a:t>4/9/2012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4DFE71-6417-4E18-B5E0-BA6F4DCBCD50}" type="slidenum">
              <a:rPr lang="en-US" smtClean="0"/>
              <a:t>‹#›</a:t>
            </a:fld>
            <a:endParaRPr lang="en-US" dirty="0"/>
          </a:p>
        </p:txBody>
      </p:sp>
    </p:spTree>
    <p:extLst>
      <p:ext uri="{BB962C8B-B14F-4D97-AF65-F5344CB8AC3E}">
        <p14:creationId xmlns:p14="http://schemas.microsoft.com/office/powerpoint/2010/main" val="36386820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hyperlink" Target="http://www.sqlsaturday.com/default.aspx" TargetMode="External"/><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cursivecreativity.com/"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cursivecreativity.com/"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547"/>
            <a:ext cx="9143999" cy="6758608"/>
          </a:xfrm>
          <a:prstGeom prst="rect">
            <a:avLst/>
          </a:prstGeom>
        </p:spPr>
      </p:pic>
      <p:sp>
        <p:nvSpPr>
          <p:cNvPr id="2" name="Title 1"/>
          <p:cNvSpPr>
            <a:spLocks noGrp="1"/>
          </p:cNvSpPr>
          <p:nvPr>
            <p:ph type="ctrTitle"/>
          </p:nvPr>
        </p:nvSpPr>
        <p:spPr>
          <a:xfrm>
            <a:off x="458408" y="516685"/>
            <a:ext cx="8203153" cy="1470025"/>
          </a:xfrm>
        </p:spPr>
        <p:txBody>
          <a:bodyPr>
            <a:normAutofit/>
          </a:bodyPr>
          <a:lstStyle>
            <a:lvl1pPr algn="l">
              <a:defRPr sz="4000">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8408" y="1907341"/>
            <a:ext cx="7925349" cy="1752600"/>
          </a:xfrm>
        </p:spPr>
        <p:txBody>
          <a:bodyPr>
            <a:normAutofit/>
          </a:bodyPr>
          <a:lstStyle>
            <a:lvl1pPr marL="0" indent="0" algn="l">
              <a:buNone/>
              <a:defRPr sz="3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199" y="6197614"/>
            <a:ext cx="773079" cy="365125"/>
          </a:xfrm>
          <a:prstGeom prst="rect">
            <a:avLst/>
          </a:prstGeom>
        </p:spPr>
        <p:txBody>
          <a:bodyPr/>
          <a:lstStyle>
            <a:lvl1pPr>
              <a:defRPr>
                <a:solidFill>
                  <a:schemeClr val="bg1">
                    <a:lumMod val="75000"/>
                  </a:schemeClr>
                </a:solidFill>
              </a:defRPr>
            </a:lvl1pPr>
          </a:lstStyle>
          <a:p>
            <a:fld id="{5942B21B-2ADA-A040-A652-A7305E1B99FE}" type="datetimeFigureOut">
              <a:rPr lang="en-US" smtClean="0"/>
              <a:pPr/>
              <a:t>4/9/2012</a:t>
            </a:fld>
            <a:endParaRPr lang="en-US" dirty="0"/>
          </a:p>
        </p:txBody>
      </p:sp>
      <p:sp>
        <p:nvSpPr>
          <p:cNvPr id="5" name="Footer Placeholder 4"/>
          <p:cNvSpPr>
            <a:spLocks noGrp="1"/>
          </p:cNvSpPr>
          <p:nvPr>
            <p:ph type="ftr" sz="quarter" idx="11"/>
          </p:nvPr>
        </p:nvSpPr>
        <p:spPr>
          <a:xfrm>
            <a:off x="1350847" y="6197614"/>
            <a:ext cx="2895600" cy="365125"/>
          </a:xfrm>
        </p:spPr>
        <p:txBody>
          <a:bodyPr/>
          <a:lstStyle>
            <a:lvl1pPr algn="l">
              <a:defRPr>
                <a:solidFill>
                  <a:schemeClr val="bg1">
                    <a:lumMod val="75000"/>
                  </a:schemeClr>
                </a:solidFill>
              </a:defRPr>
            </a:lvl1pPr>
          </a:lstStyle>
          <a:p>
            <a:endParaRPr lang="en-US" dirty="0"/>
          </a:p>
        </p:txBody>
      </p:sp>
      <p:pic>
        <p:nvPicPr>
          <p:cNvPr id="9" name="Picture 8" descr="SQLSaturday_Final_Web.jpg">
            <a:hlinkClick r:id="rId3"/>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58083" y="5606274"/>
            <a:ext cx="1912930" cy="956465"/>
          </a:xfrm>
          <a:prstGeom prst="rect">
            <a:avLst/>
          </a:prstGeom>
        </p:spPr>
      </p:pic>
    </p:spTree>
    <p:extLst>
      <p:ext uri="{BB962C8B-B14F-4D97-AF65-F5344CB8AC3E}">
        <p14:creationId xmlns:p14="http://schemas.microsoft.com/office/powerpoint/2010/main" val="800730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97424"/>
            <a:ext cx="8229600" cy="908483"/>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06681"/>
            <a:ext cx="8229600" cy="4525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3"/>
          <p:cNvSpPr txBox="1">
            <a:spLocks/>
          </p:cNvSpPr>
          <p:nvPr userDrawn="1"/>
        </p:nvSpPr>
        <p:spPr>
          <a:xfrm>
            <a:off x="706329" y="6286903"/>
            <a:ext cx="851361" cy="365125"/>
          </a:xfrm>
          <a:prstGeom prst="rect">
            <a:avLst/>
          </a:prstGeom>
        </p:spPr>
        <p:txBody>
          <a:bodyPr vert="horz" lIns="91440" tIns="45720" rIns="91440" bIns="45720" rtlCol="0" anchor="ctr"/>
          <a:lstStyle>
            <a:defPPr>
              <a:defRPr lang="en-US"/>
            </a:defPPr>
            <a:lvl1pPr marL="0" algn="l"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942B21B-2ADA-A040-A652-A7305E1B99FE}" type="datetimeFigureOut">
              <a:rPr lang="en-US" smtClean="0"/>
              <a:pPr/>
              <a:t>4/9/2012</a:t>
            </a:fld>
            <a:r>
              <a:rPr lang="en-US" dirty="0" smtClean="0"/>
              <a:t>  |</a:t>
            </a:r>
            <a:endParaRPr lang="en-US" dirty="0"/>
          </a:p>
        </p:txBody>
      </p:sp>
      <p:sp>
        <p:nvSpPr>
          <p:cNvPr id="13"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4"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5" name="Straight Connector 14"/>
          <p:cNvCxnSpPr/>
          <p:nvPr userDrawn="1"/>
        </p:nvCxnSpPr>
        <p:spPr>
          <a:xfrm>
            <a:off x="235237" y="1299672"/>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17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13"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4"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4072754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38989"/>
            <a:ext cx="8229600" cy="794181"/>
          </a:xfrm>
        </p:spPr>
        <p:txBody>
          <a:bodyPr/>
          <a:lstStyle>
            <a:lvl1pPr>
              <a:defRPr>
                <a:solidFill>
                  <a:srgbClr val="8FB03D"/>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7692"/>
            <a:ext cx="8229600" cy="4738254"/>
          </a:xfrm>
        </p:spPr>
        <p:txBody>
          <a:bodyPr/>
          <a:lstStyle>
            <a:lvl1pPr marL="342900" indent="-342900">
              <a:buFont typeface="Wingdings" charset="2"/>
              <a:buChar char="§"/>
              <a:defRPr>
                <a:solidFill>
                  <a:srgbClr val="11355F"/>
                </a:solidFill>
              </a:defRPr>
            </a:lvl1pPr>
            <a:lvl2pPr marL="742950" indent="-285750">
              <a:buFont typeface="Wingdings" charset="2"/>
              <a:buChar char="§"/>
              <a:defRPr>
                <a:solidFill>
                  <a:srgbClr val="11355F"/>
                </a:solidFill>
              </a:defRPr>
            </a:lvl2pPr>
            <a:lvl3pPr marL="1143000" indent="-228600">
              <a:buFont typeface="Wingdings" charset="2"/>
              <a:buChar char="§"/>
              <a:defRPr>
                <a:solidFill>
                  <a:srgbClr val="11355F"/>
                </a:solidFill>
              </a:defRPr>
            </a:lvl3pPr>
            <a:lvl4pPr marL="1600200" indent="-228600">
              <a:buFont typeface="Wingdings" charset="2"/>
              <a:buChar char="§"/>
              <a:defRPr>
                <a:solidFill>
                  <a:srgbClr val="11355F"/>
                </a:solidFill>
              </a:defRPr>
            </a:lvl4pPr>
            <a:lvl5pPr marL="2057400" indent="-228600">
              <a:buFont typeface="Wingdings" charset="2"/>
              <a:buChar char="§"/>
              <a:defRPr>
                <a:solidFill>
                  <a:srgbClr val="11355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7" name="Straight Connector 16"/>
          <p:cNvCxnSpPr/>
          <p:nvPr userDrawn="1"/>
        </p:nvCxnSpPr>
        <p:spPr>
          <a:xfrm>
            <a:off x="214455" y="1154198"/>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8" name="Picture 2">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755939" y="6234480"/>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06514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8"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9"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3510596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12292"/>
            <a:ext cx="8229600" cy="909926"/>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50668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0668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9" name="Straight Connector 8"/>
          <p:cNvCxnSpPr/>
          <p:nvPr userDrawn="1"/>
        </p:nvCxnSpPr>
        <p:spPr>
          <a:xfrm>
            <a:off x="214455" y="1299672"/>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10" name="Picture 2">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755939" y="6213698"/>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062983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97425"/>
            <a:ext cx="8229600" cy="758539"/>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46909"/>
            <a:ext cx="4040188" cy="927966"/>
          </a:xfrm>
        </p:spPr>
        <p:txBody>
          <a:bodyPr anchor="b">
            <a:norm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414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46909"/>
            <a:ext cx="4041775" cy="927966"/>
          </a:xfrm>
        </p:spPr>
        <p:txBody>
          <a:bodyPr anchor="b">
            <a:norm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8414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Date Placeholder 3"/>
          <p:cNvSpPr>
            <a:spLocks noGrp="1"/>
          </p:cNvSpPr>
          <p:nvPr>
            <p:ph type="dt" sz="half" idx="10"/>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16" name="Footer Placeholder 4"/>
          <p:cNvSpPr>
            <a:spLocks noGrp="1"/>
          </p:cNvSpPr>
          <p:nvPr>
            <p:ph type="ftr" sz="quarter" idx="11"/>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7" name="Slide Number Placeholder 5"/>
          <p:cNvSpPr>
            <a:spLocks noGrp="1"/>
          </p:cNvSpPr>
          <p:nvPr>
            <p:ph type="sldNum" sz="quarter" idx="12"/>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8" name="Straight Connector 17"/>
          <p:cNvCxnSpPr/>
          <p:nvPr userDrawn="1"/>
        </p:nvCxnSpPr>
        <p:spPr>
          <a:xfrm>
            <a:off x="235237" y="1112634"/>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1226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97424"/>
            <a:ext cx="8229600" cy="887702"/>
          </a:xfrm>
        </p:spPr>
        <p:txBody>
          <a:bodyPr/>
          <a:lstStyle/>
          <a:p>
            <a:r>
              <a:rPr lang="en-US" dirty="0" smtClean="0"/>
              <a:t>Click to edit Master title style</a:t>
            </a:r>
            <a:endParaRPr lang="en-US" dirty="0"/>
          </a:p>
        </p:txBody>
      </p:sp>
      <p:sp>
        <p:nvSpPr>
          <p:cNvPr id="11"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12"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3"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4" name="Straight Connector 13"/>
          <p:cNvCxnSpPr/>
          <p:nvPr userDrawn="1"/>
        </p:nvCxnSpPr>
        <p:spPr>
          <a:xfrm>
            <a:off x="214455" y="1299672"/>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153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11"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2"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418698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000"/>
            </a:lvl1pPr>
            <a:lvl2pPr>
              <a:defRPr sz="2600"/>
            </a:lvl2pPr>
            <a:lvl3pPr>
              <a:defRPr sz="22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Date Placeholder 3"/>
          <p:cNvSpPr>
            <a:spLocks noGrp="1"/>
          </p:cNvSpPr>
          <p:nvPr>
            <p:ph type="dt" sz="half" idx="10"/>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14"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5"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2550090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Date Placeholder 3"/>
          <p:cNvSpPr>
            <a:spLocks noGrp="1"/>
          </p:cNvSpPr>
          <p:nvPr>
            <p:ph type="dt" sz="half" idx="10"/>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4/9/2012</a:t>
            </a:fld>
            <a:r>
              <a:rPr lang="en-US" dirty="0" smtClean="0"/>
              <a:t>  |</a:t>
            </a:r>
            <a:endParaRPr lang="en-US" dirty="0"/>
          </a:p>
        </p:txBody>
      </p:sp>
      <p:sp>
        <p:nvSpPr>
          <p:cNvPr id="14"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5"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2241243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sqlsaturday.com/default.aspx"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728" y="6072791"/>
            <a:ext cx="9143995" cy="795130"/>
          </a:xfrm>
          <a:prstGeom prst="rect">
            <a:avLst/>
          </a:prstGeom>
        </p:spPr>
      </p:pic>
      <p:sp>
        <p:nvSpPr>
          <p:cNvPr id="2" name="Title Placeholder 1"/>
          <p:cNvSpPr>
            <a:spLocks noGrp="1"/>
          </p:cNvSpPr>
          <p:nvPr>
            <p:ph type="title"/>
          </p:nvPr>
        </p:nvSpPr>
        <p:spPr>
          <a:xfrm>
            <a:off x="457200" y="274638"/>
            <a:ext cx="8229600" cy="78523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6"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
        <p:nvSpPr>
          <p:cNvPr id="7" name="TextBox 6"/>
          <p:cNvSpPr txBox="1"/>
          <p:nvPr userDrawn="1"/>
        </p:nvSpPr>
        <p:spPr>
          <a:xfrm>
            <a:off x="1260044" y="1220302"/>
            <a:ext cx="184666" cy="369332"/>
          </a:xfrm>
          <a:prstGeom prst="rect">
            <a:avLst/>
          </a:prstGeom>
          <a:noFill/>
        </p:spPr>
        <p:txBody>
          <a:bodyPr wrap="none" rtlCol="0">
            <a:spAutoFit/>
          </a:bodyPr>
          <a:lstStyle/>
          <a:p>
            <a:endParaRPr lang="en-US" dirty="0"/>
          </a:p>
        </p:txBody>
      </p:sp>
      <p:pic>
        <p:nvPicPr>
          <p:cNvPr id="8" name="Picture 7" descr="SQLSaturday_Final_Web.jpg">
            <a:hlinkClick r:id="rId14"/>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124337" y="5911456"/>
            <a:ext cx="1912930" cy="956465"/>
          </a:xfrm>
          <a:prstGeom prst="rect">
            <a:avLst/>
          </a:prstGeom>
        </p:spPr>
      </p:pic>
    </p:spTree>
    <p:extLst>
      <p:ext uri="{BB962C8B-B14F-4D97-AF65-F5344CB8AC3E}">
        <p14:creationId xmlns:p14="http://schemas.microsoft.com/office/powerpoint/2010/main" val="517766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p:titleStyle>
    <p:bodyStyle>
      <a:lvl1pPr marL="342900" indent="-342900" algn="l" defTabSz="457200" rtl="0" eaLnBrk="1" latinLnBrk="0" hangingPunct="1">
        <a:spcBef>
          <a:spcPct val="20000"/>
        </a:spcBef>
        <a:buFont typeface="Wingdings" charset="2"/>
        <a:buChar char="§"/>
        <a:defRPr sz="3000" kern="1200">
          <a:solidFill>
            <a:schemeClr val="tx2"/>
          </a:solidFill>
          <a:latin typeface="+mn-lt"/>
          <a:ea typeface="+mn-ea"/>
          <a:cs typeface="+mn-cs"/>
        </a:defRPr>
      </a:lvl1pPr>
      <a:lvl2pPr marL="742950" indent="-285750" algn="l" defTabSz="457200" rtl="0" eaLnBrk="1" latinLnBrk="0" hangingPunct="1">
        <a:spcBef>
          <a:spcPct val="20000"/>
        </a:spcBef>
        <a:buFont typeface="Wingdings" charset="2"/>
        <a:buChar char="§"/>
        <a:defRPr sz="2600" kern="1200">
          <a:solidFill>
            <a:schemeClr val="tx2"/>
          </a:solidFill>
          <a:latin typeface="+mn-lt"/>
          <a:ea typeface="+mn-ea"/>
          <a:cs typeface="+mn-cs"/>
        </a:defRPr>
      </a:lvl2pPr>
      <a:lvl3pPr marL="1143000" indent="-228600" algn="l" defTabSz="457200" rtl="0" eaLnBrk="1" latinLnBrk="0" hangingPunct="1">
        <a:spcBef>
          <a:spcPct val="20000"/>
        </a:spcBef>
        <a:buFont typeface="Wingdings" charset="2"/>
        <a:buChar char="§"/>
        <a:defRPr sz="2200" kern="1200">
          <a:solidFill>
            <a:schemeClr val="tx2"/>
          </a:solidFill>
          <a:latin typeface="+mn-lt"/>
          <a:ea typeface="+mn-ea"/>
          <a:cs typeface="+mn-cs"/>
        </a:defRPr>
      </a:lvl3pPr>
      <a:lvl4pPr marL="1600200" indent="-228600" algn="l" defTabSz="457200" rtl="0" eaLnBrk="1" latinLnBrk="0" hangingPunct="1">
        <a:spcBef>
          <a:spcPct val="20000"/>
        </a:spcBef>
        <a:buFont typeface="Wingdings" charset="2"/>
        <a:buChar char="§"/>
        <a:defRPr sz="2000" kern="1200">
          <a:solidFill>
            <a:schemeClr val="tx2"/>
          </a:solidFill>
          <a:latin typeface="+mn-lt"/>
          <a:ea typeface="+mn-ea"/>
          <a:cs typeface="+mn-cs"/>
        </a:defRPr>
      </a:lvl4pPr>
      <a:lvl5pPr marL="2057400" indent="-228600" algn="l" defTabSz="457200" rtl="0" eaLnBrk="1" latinLnBrk="0" hangingPunct="1">
        <a:spcBef>
          <a:spcPct val="20000"/>
        </a:spcBef>
        <a:buFont typeface="Wingdings" charset="2"/>
        <a:buChar char="§"/>
        <a:defRPr sz="1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cursivecreativity.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1.wmf"/><Relationship Id="rId5" Type="http://schemas.openxmlformats.org/officeDocument/2006/relationships/oleObject" Target="../embeddings/oleObject17.bin"/><Relationship Id="rId4" Type="http://schemas.openxmlformats.org/officeDocument/2006/relationships/image" Target="../media/image2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olappivottableextend.codeplex.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Michael@RecursiveCreativity.com" TargetMode="External"/><Relationship Id="rId2" Type="http://schemas.openxmlformats.org/officeDocument/2006/relationships/hyperlink" Target="http://www.recursivecreativity.com/pages/page-aboutme.html" TargetMode="Externa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hyperlink" Target="http://www.recursivecreativity.com/"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wmf"/><Relationship Id="rId5" Type="http://schemas.openxmlformats.org/officeDocument/2006/relationships/oleObject" Target="../embeddings/oleObject7.bin"/><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3.wmf"/><Relationship Id="rId5" Type="http://schemas.openxmlformats.org/officeDocument/2006/relationships/oleObject" Target="../embeddings/oleObject9.bin"/><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6.wmf"/><Relationship Id="rId11" Type="http://schemas.openxmlformats.org/officeDocument/2006/relationships/oleObject" Target="../embeddings/oleObject15.bin"/><Relationship Id="rId5" Type="http://schemas.openxmlformats.org/officeDocument/2006/relationships/oleObject" Target="../embeddings/oleObject12.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8408" y="597500"/>
            <a:ext cx="8203153" cy="1470025"/>
          </a:xfrm>
        </p:spPr>
        <p:txBody>
          <a:bodyPr/>
          <a:lstStyle/>
          <a:p>
            <a:pPr algn="ctr"/>
            <a:r>
              <a:rPr lang="en-US" b="1" dirty="0" smtClean="0">
                <a:solidFill>
                  <a:srgbClr val="8FB03D"/>
                </a:solidFill>
              </a:rPr>
              <a:t>Excel @ SQL Reporting</a:t>
            </a:r>
            <a:br>
              <a:rPr lang="en-US" b="1" dirty="0" smtClean="0">
                <a:solidFill>
                  <a:srgbClr val="8FB03D"/>
                </a:solidFill>
              </a:rPr>
            </a:br>
            <a:r>
              <a:rPr lang="en-US" sz="1800" b="1" dirty="0" smtClean="0">
                <a:solidFill>
                  <a:srgbClr val="11355F"/>
                </a:solidFill>
              </a:rPr>
              <a:t>SQL Documentation</a:t>
            </a:r>
            <a:endParaRPr lang="en-US" sz="1800" b="1" dirty="0">
              <a:solidFill>
                <a:srgbClr val="11355F"/>
              </a:solidFill>
            </a:endParaRPr>
          </a:p>
        </p:txBody>
      </p:sp>
      <p:sp>
        <p:nvSpPr>
          <p:cNvPr id="3" name="Subtitle 2"/>
          <p:cNvSpPr>
            <a:spLocks noGrp="1"/>
          </p:cNvSpPr>
          <p:nvPr>
            <p:ph type="subTitle" idx="1"/>
          </p:nvPr>
        </p:nvSpPr>
        <p:spPr>
          <a:xfrm>
            <a:off x="458408" y="2067525"/>
            <a:ext cx="7925349" cy="1752600"/>
          </a:xfrm>
        </p:spPr>
        <p:txBody>
          <a:bodyPr/>
          <a:lstStyle/>
          <a:p>
            <a:pPr algn="ctr"/>
            <a:endParaRPr lang="en-US" sz="3200" dirty="0" smtClean="0">
              <a:solidFill>
                <a:schemeClr val="tx1"/>
              </a:solidFill>
            </a:endParaRPr>
          </a:p>
          <a:p>
            <a:pPr algn="ctr"/>
            <a:r>
              <a:rPr lang="en-US" dirty="0"/>
              <a:t>SQLSaturday</a:t>
            </a:r>
            <a:r>
              <a:rPr lang="en-US" sz="3200" dirty="0" smtClean="0"/>
              <a:t> </a:t>
            </a:r>
            <a:r>
              <a:rPr lang="en-US" sz="3200" dirty="0"/>
              <a:t>#107</a:t>
            </a:r>
            <a:br>
              <a:rPr lang="en-US" sz="3200" dirty="0"/>
            </a:br>
            <a:r>
              <a:rPr lang="en-US" sz="3200" dirty="0"/>
              <a:t>April 21, 2012</a:t>
            </a:r>
            <a:endParaRPr lang="en-US" dirty="0"/>
          </a:p>
        </p:txBody>
      </p:sp>
      <p:pic>
        <p:nvPicPr>
          <p:cNvPr id="1026"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02026" y="5922423"/>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10044" y="5878303"/>
            <a:ext cx="4343400" cy="523220"/>
          </a:xfrm>
          <a:prstGeom prst="rect">
            <a:avLst/>
          </a:prstGeom>
          <a:noFill/>
        </p:spPr>
        <p:txBody>
          <a:bodyPr wrap="square" rtlCol="0">
            <a:spAutoFit/>
          </a:bodyPr>
          <a:lstStyle/>
          <a:p>
            <a:r>
              <a:rPr lang="en-US" sz="2800" b="1" dirty="0" smtClean="0">
                <a:solidFill>
                  <a:srgbClr val="2E8A57"/>
                </a:solidFill>
                <a:latin typeface="Times New Roman" pitchFamily="18" charset="0"/>
                <a:ea typeface="+mj-ea"/>
                <a:cs typeface="Times New Roman" pitchFamily="18" charset="0"/>
              </a:rPr>
              <a:t>Recursive Creativity  LLC</a:t>
            </a:r>
            <a:endParaRPr lang="en-US" sz="2800" b="1" dirty="0">
              <a:solidFill>
                <a:srgbClr val="2E8A57"/>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3260678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1433946"/>
          </a:xfrm>
        </p:spPr>
        <p:txBody>
          <a:bodyPr>
            <a:normAutofit fontScale="77500" lnSpcReduction="20000"/>
          </a:bodyPr>
          <a:lstStyle/>
          <a:p>
            <a:pPr marL="0" indent="0" algn="ctr">
              <a:buNone/>
            </a:pPr>
            <a:r>
              <a:rPr lang="en-US" sz="3800" dirty="0" smtClean="0"/>
              <a:t>PIVOTTABLES and QUERYTABLES</a:t>
            </a:r>
          </a:p>
          <a:p>
            <a:pPr marL="0" indent="0" algn="ctr">
              <a:buNone/>
            </a:pPr>
            <a:r>
              <a:rPr lang="en-US" sz="2600" dirty="0" smtClean="0"/>
              <a:t>(</a:t>
            </a:r>
            <a:r>
              <a:rPr lang="en-US" sz="2600" dirty="0" err="1" smtClean="0"/>
              <a:t>DataTables</a:t>
            </a:r>
            <a:r>
              <a:rPr lang="en-US" sz="2600" dirty="0" smtClean="0"/>
              <a:t>)</a:t>
            </a:r>
          </a:p>
          <a:p>
            <a:pPr marL="0" indent="0" algn="ctr">
              <a:buNone/>
            </a:pPr>
            <a:endParaRPr lang="en-US" sz="1900" dirty="0" smtClean="0"/>
          </a:p>
          <a:p>
            <a:r>
              <a:rPr lang="en-US" sz="3800" dirty="0" err="1">
                <a:solidFill>
                  <a:srgbClr val="8FB03D"/>
                </a:solidFill>
              </a:rPr>
              <a:t>BillingData</a:t>
            </a:r>
            <a:r>
              <a:rPr lang="en-US" sz="3800" dirty="0">
                <a:solidFill>
                  <a:srgbClr val="8FB03D"/>
                </a:solidFill>
              </a:rPr>
              <a:t> Dashboard.xlsm</a:t>
            </a:r>
            <a:endParaRPr lang="en-US" sz="25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10</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2" name="TextBox 1"/>
          <p:cNvSpPr txBox="1"/>
          <p:nvPr/>
        </p:nvSpPr>
        <p:spPr>
          <a:xfrm>
            <a:off x="2389899" y="3158837"/>
            <a:ext cx="4331057" cy="976745"/>
          </a:xfrm>
          <a:prstGeom prst="rect">
            <a:avLst/>
          </a:prstGeom>
          <a:noFill/>
        </p:spPr>
        <p:txBody>
          <a:bodyPr wrap="none" rtlCol="0">
            <a:noAutofit/>
          </a:bodyPr>
          <a:lstStyle/>
          <a:p>
            <a:pPr algn="ctr"/>
            <a:r>
              <a:rPr lang="en-US" dirty="0" smtClean="0">
                <a:solidFill>
                  <a:srgbClr val="11355F"/>
                </a:solidFill>
              </a:rPr>
              <a:t>There are no SQL files for the above file.</a:t>
            </a:r>
          </a:p>
          <a:p>
            <a:pPr algn="ctr"/>
            <a:endParaRPr lang="en-US" dirty="0">
              <a:solidFill>
                <a:srgbClr val="11355F"/>
              </a:solidFill>
            </a:endParaRPr>
          </a:p>
          <a:p>
            <a:pPr algn="ctr"/>
            <a:r>
              <a:rPr lang="en-US" dirty="0" smtClean="0">
                <a:solidFill>
                  <a:srgbClr val="11355F"/>
                </a:solidFill>
              </a:rPr>
              <a:t>Most of the code for this file has been covered elsewhere.</a:t>
            </a:r>
            <a:endParaRPr lang="en-US" dirty="0">
              <a:solidFill>
                <a:srgbClr val="11355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437887776"/>
              </p:ext>
            </p:extLst>
          </p:nvPr>
        </p:nvGraphicFramePr>
        <p:xfrm>
          <a:off x="3357563" y="4270674"/>
          <a:ext cx="2427287" cy="685800"/>
        </p:xfrm>
        <a:graphic>
          <a:graphicData uri="http://schemas.openxmlformats.org/presentationml/2006/ole">
            <mc:AlternateContent xmlns:mc="http://schemas.openxmlformats.org/markup-compatibility/2006">
              <mc:Choice xmlns:v="urn:schemas-microsoft-com:vml" Requires="v">
                <p:oleObj spid="_x0000_s6154" name="Package" showAsIcon="1" r:id="rId3" imgW="2427120" imgH="685080" progId="Package">
                  <p:embed/>
                </p:oleObj>
              </mc:Choice>
              <mc:Fallback>
                <p:oleObj name="Package" showAsIcon="1" r:id="rId3" imgW="2427120" imgH="685080" progId="Package">
                  <p:embed/>
                  <p:pic>
                    <p:nvPicPr>
                      <p:cNvPr id="0" name=""/>
                      <p:cNvPicPr/>
                      <p:nvPr/>
                    </p:nvPicPr>
                    <p:blipFill>
                      <a:blip r:embed="rId4"/>
                      <a:stretch>
                        <a:fillRect/>
                      </a:stretch>
                    </p:blipFill>
                    <p:spPr>
                      <a:xfrm>
                        <a:off x="3357563" y="4270674"/>
                        <a:ext cx="2427287" cy="685800"/>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55053100"/>
              </p:ext>
            </p:extLst>
          </p:nvPr>
        </p:nvGraphicFramePr>
        <p:xfrm>
          <a:off x="3319463" y="5060390"/>
          <a:ext cx="2503487" cy="685800"/>
        </p:xfrm>
        <a:graphic>
          <a:graphicData uri="http://schemas.openxmlformats.org/presentationml/2006/ole">
            <mc:AlternateContent xmlns:mc="http://schemas.openxmlformats.org/markup-compatibility/2006">
              <mc:Choice xmlns:v="urn:schemas-microsoft-com:vml" Requires="v">
                <p:oleObj spid="_x0000_s6155" name="Package" showAsIcon="1" r:id="rId5" imgW="2503440" imgH="685080" progId="Package">
                  <p:embed/>
                </p:oleObj>
              </mc:Choice>
              <mc:Fallback>
                <p:oleObj name="Package" showAsIcon="1" r:id="rId5" imgW="2503440" imgH="685080" progId="Package">
                  <p:embed/>
                  <p:pic>
                    <p:nvPicPr>
                      <p:cNvPr id="0" name=""/>
                      <p:cNvPicPr/>
                      <p:nvPr/>
                    </p:nvPicPr>
                    <p:blipFill>
                      <a:blip r:embed="rId6"/>
                      <a:stretch>
                        <a:fillRect/>
                      </a:stretch>
                    </p:blipFill>
                    <p:spPr>
                      <a:xfrm>
                        <a:off x="3319463" y="5060390"/>
                        <a:ext cx="2503487" cy="685800"/>
                      </a:xfrm>
                      <a:prstGeom prst="rect">
                        <a:avLst/>
                      </a:prstGeom>
                    </p:spPr>
                  </p:pic>
                </p:oleObj>
              </mc:Fallback>
            </mc:AlternateContent>
          </a:graphicData>
        </a:graphic>
      </p:graphicFrame>
    </p:spTree>
    <p:extLst>
      <p:ext uri="{BB962C8B-B14F-4D97-AF65-F5344CB8AC3E}">
        <p14:creationId xmlns:p14="http://schemas.microsoft.com/office/powerpoint/2010/main" val="1971669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1433946"/>
          </a:xfrm>
        </p:spPr>
        <p:txBody>
          <a:bodyPr>
            <a:normAutofit fontScale="70000" lnSpcReduction="20000"/>
          </a:bodyPr>
          <a:lstStyle/>
          <a:p>
            <a:pPr marL="0" indent="0" algn="ctr">
              <a:buNone/>
            </a:pPr>
            <a:r>
              <a:rPr lang="en-US" sz="3800" dirty="0" smtClean="0"/>
              <a:t>OLAP PIVOTTABLE EXTENSIONS</a:t>
            </a:r>
          </a:p>
          <a:p>
            <a:pPr marL="0" indent="0" algn="ctr">
              <a:buNone/>
            </a:pPr>
            <a:endParaRPr lang="en-US" sz="1900" dirty="0" smtClean="0"/>
          </a:p>
          <a:p>
            <a:r>
              <a:rPr lang="en-US" sz="3800" dirty="0">
                <a:solidFill>
                  <a:srgbClr val="8FB03D"/>
                </a:solidFill>
              </a:rPr>
              <a:t>AdventureWorksDW2008 - OLAP </a:t>
            </a:r>
            <a:r>
              <a:rPr lang="en-US" sz="3800" dirty="0" smtClean="0">
                <a:solidFill>
                  <a:srgbClr val="8FB03D"/>
                </a:solidFill>
              </a:rPr>
              <a:t>Extensions.xlsm</a:t>
            </a:r>
            <a:endParaRPr lang="en-US" sz="25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11</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2" name="TextBox 1"/>
          <p:cNvSpPr txBox="1"/>
          <p:nvPr/>
        </p:nvSpPr>
        <p:spPr>
          <a:xfrm>
            <a:off x="2389899" y="3803072"/>
            <a:ext cx="4331057" cy="369332"/>
          </a:xfrm>
          <a:prstGeom prst="rect">
            <a:avLst/>
          </a:prstGeom>
          <a:noFill/>
        </p:spPr>
        <p:txBody>
          <a:bodyPr wrap="none" rtlCol="0">
            <a:noAutofit/>
          </a:bodyPr>
          <a:lstStyle/>
          <a:p>
            <a:pPr algn="ctr"/>
            <a:r>
              <a:rPr lang="en-US" dirty="0" smtClean="0">
                <a:solidFill>
                  <a:srgbClr val="11355F"/>
                </a:solidFill>
              </a:rPr>
              <a:t>There are no SQL files for the above file.</a:t>
            </a:r>
            <a:endParaRPr lang="en-US" dirty="0">
              <a:solidFill>
                <a:srgbClr val="11355F"/>
              </a:solidFill>
            </a:endParaRPr>
          </a:p>
        </p:txBody>
      </p:sp>
    </p:spTree>
    <p:extLst>
      <p:ext uri="{BB962C8B-B14F-4D97-AF65-F5344CB8AC3E}">
        <p14:creationId xmlns:p14="http://schemas.microsoft.com/office/powerpoint/2010/main" val="3827164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67692"/>
            <a:ext cx="8229600" cy="2504208"/>
          </a:xfrm>
        </p:spPr>
        <p:txBody>
          <a:bodyPr>
            <a:normAutofit fontScale="70000" lnSpcReduction="20000"/>
          </a:bodyPr>
          <a:lstStyle/>
          <a:p>
            <a:pPr marL="0" indent="0" algn="ctr">
              <a:buNone/>
            </a:pPr>
            <a:r>
              <a:rPr lang="en-US" dirty="0" smtClean="0"/>
              <a:t>OLAP PivotTable Extensions Caveats</a:t>
            </a:r>
          </a:p>
          <a:p>
            <a:pPr marL="0" indent="0">
              <a:buNone/>
            </a:pPr>
            <a:endParaRPr lang="en-US" sz="1200" dirty="0" smtClean="0"/>
          </a:p>
          <a:p>
            <a:r>
              <a:rPr lang="en-US" sz="2400" dirty="0" smtClean="0">
                <a:solidFill>
                  <a:srgbClr val="8FB03D"/>
                </a:solidFill>
              </a:rPr>
              <a:t>Clearing PivotTable cache</a:t>
            </a:r>
          </a:p>
          <a:p>
            <a:endParaRPr lang="en-US" sz="1600" dirty="0" smtClean="0">
              <a:solidFill>
                <a:srgbClr val="8FB03D"/>
              </a:solidFill>
            </a:endParaRPr>
          </a:p>
          <a:p>
            <a:pPr marL="457200" lvl="1" indent="0">
              <a:buNone/>
            </a:pPr>
            <a:r>
              <a:rPr lang="en-US" sz="2100" dirty="0" smtClean="0"/>
              <a:t>You </a:t>
            </a:r>
            <a:r>
              <a:rPr lang="en-US" sz="2100" dirty="0"/>
              <a:t>cannot clear the PivotTable cache if more than one PivotTable uses the same data connection.</a:t>
            </a:r>
          </a:p>
          <a:p>
            <a:pPr lvl="1"/>
            <a:endParaRPr lang="en-US" sz="1400" dirty="0"/>
          </a:p>
          <a:p>
            <a:pPr marL="457200" lvl="1" indent="0">
              <a:buNone/>
            </a:pPr>
            <a:r>
              <a:rPr lang="en-US" sz="2100" dirty="0" smtClean="0"/>
              <a:t>This </a:t>
            </a:r>
            <a:r>
              <a:rPr lang="en-US" sz="2100" dirty="0"/>
              <a:t>can be a problem because it is considered a best practice to use one data </a:t>
            </a:r>
            <a:r>
              <a:rPr lang="en-US" sz="2100" dirty="0" smtClean="0"/>
              <a:t>connection </a:t>
            </a:r>
            <a:r>
              <a:rPr lang="en-US" sz="2100" dirty="0"/>
              <a:t>for as many PivotTables as possible…..something that helps </a:t>
            </a:r>
            <a:r>
              <a:rPr lang="en-US" sz="2100" dirty="0" smtClean="0"/>
              <a:t>performance </a:t>
            </a:r>
            <a:r>
              <a:rPr lang="en-US" sz="2100" dirty="0"/>
              <a:t>and reduce bloat.  Excel internals is not the focus of this presentation.</a:t>
            </a:r>
            <a:endParaRPr lang="en-US" sz="1700" dirty="0"/>
          </a:p>
          <a:p>
            <a:endParaRPr lang="en-US" sz="1600" dirty="0" smtClean="0">
              <a:solidFill>
                <a:srgbClr val="8FB03D"/>
              </a:solidFill>
            </a:endParaRPr>
          </a:p>
          <a:p>
            <a:r>
              <a:rPr lang="en-US" sz="2400" dirty="0" smtClean="0">
                <a:solidFill>
                  <a:srgbClr val="8FB03D"/>
                </a:solidFill>
              </a:rPr>
              <a:t>Upgrading PivotTables</a:t>
            </a: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12</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2703" y="3314700"/>
            <a:ext cx="3416443" cy="254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04008" y="3771900"/>
            <a:ext cx="4447308" cy="2223655"/>
          </a:xfrm>
          <a:prstGeom prst="rect">
            <a:avLst/>
          </a:prstGeom>
          <a:noFill/>
        </p:spPr>
        <p:txBody>
          <a:bodyPr wrap="square" rtlCol="0">
            <a:noAutofit/>
          </a:bodyPr>
          <a:lstStyle/>
          <a:p>
            <a:pPr marL="0" lvl="1"/>
            <a:r>
              <a:rPr lang="en-US" sz="1500" dirty="0">
                <a:solidFill>
                  <a:srgbClr val="11355F"/>
                </a:solidFill>
              </a:rPr>
              <a:t>The About tab in the OLAP PivotTable Extension windows displays what </a:t>
            </a:r>
            <a:r>
              <a:rPr lang="en-US" sz="1500" dirty="0" smtClean="0">
                <a:solidFill>
                  <a:srgbClr val="11355F"/>
                </a:solidFill>
              </a:rPr>
              <a:t>is the version of the current PivotTable.</a:t>
            </a:r>
            <a:endParaRPr lang="en-US" sz="1500" dirty="0">
              <a:solidFill>
                <a:srgbClr val="11355F"/>
              </a:solidFill>
            </a:endParaRPr>
          </a:p>
          <a:p>
            <a:endParaRPr lang="en-US" sz="1000" dirty="0" smtClean="0">
              <a:solidFill>
                <a:srgbClr val="11355F"/>
              </a:solidFill>
            </a:endParaRPr>
          </a:p>
          <a:p>
            <a:r>
              <a:rPr lang="en-US" sz="1500" dirty="0" smtClean="0">
                <a:solidFill>
                  <a:srgbClr val="11355F"/>
                </a:solidFill>
              </a:rPr>
              <a:t>To </a:t>
            </a:r>
            <a:r>
              <a:rPr lang="en-US" sz="1500" dirty="0">
                <a:solidFill>
                  <a:srgbClr val="11355F"/>
                </a:solidFill>
              </a:rPr>
              <a:t>upgrade it is recommended that you save the file with extension .xlsx.  However, if you save an Excel file with extension .xlsm (macro enabled) as .xlsx file, all VBA modules and forms are deleted from file</a:t>
            </a:r>
            <a:r>
              <a:rPr lang="en-US" sz="1500" dirty="0" smtClean="0">
                <a:solidFill>
                  <a:srgbClr val="11355F"/>
                </a:solidFill>
              </a:rPr>
              <a:t>.  Read the directions:  applies to versions prior to 2007…..2003 and before.</a:t>
            </a:r>
            <a:endParaRPr lang="en-US" sz="1500" dirty="0">
              <a:solidFill>
                <a:srgbClr val="11355F"/>
              </a:solidFill>
            </a:endParaRPr>
          </a:p>
        </p:txBody>
      </p:sp>
    </p:spTree>
    <p:extLst>
      <p:ext uri="{BB962C8B-B14F-4D97-AF65-F5344CB8AC3E}">
        <p14:creationId xmlns:p14="http://schemas.microsoft.com/office/powerpoint/2010/main" val="3263319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67691"/>
            <a:ext cx="8229600" cy="5019211"/>
          </a:xfrm>
        </p:spPr>
        <p:txBody>
          <a:bodyPr>
            <a:normAutofit fontScale="47500" lnSpcReduction="20000"/>
          </a:bodyPr>
          <a:lstStyle/>
          <a:p>
            <a:pPr marL="0" indent="0" algn="ctr">
              <a:buNone/>
            </a:pPr>
            <a:r>
              <a:rPr lang="en-US" sz="4400" dirty="0"/>
              <a:t>OLAP PivotTable Extensions Caveats</a:t>
            </a:r>
          </a:p>
          <a:p>
            <a:pPr marL="0" indent="0" algn="ctr">
              <a:buNone/>
            </a:pPr>
            <a:r>
              <a:rPr lang="en-US" sz="1900" dirty="0" smtClean="0"/>
              <a:t>(continued)</a:t>
            </a:r>
          </a:p>
          <a:p>
            <a:r>
              <a:rPr lang="en-US" sz="2500" dirty="0" smtClean="0">
                <a:solidFill>
                  <a:srgbClr val="8FB03D"/>
                </a:solidFill>
              </a:rPr>
              <a:t>Private </a:t>
            </a:r>
            <a:r>
              <a:rPr lang="en-US" sz="2500" dirty="0">
                <a:solidFill>
                  <a:srgbClr val="8FB03D"/>
                </a:solidFill>
              </a:rPr>
              <a:t>Calculated Members</a:t>
            </a:r>
          </a:p>
          <a:p>
            <a:pPr marL="457200" lvl="1" indent="0">
              <a:buNone/>
            </a:pPr>
            <a:r>
              <a:rPr lang="en-US" sz="2500" dirty="0" smtClean="0"/>
              <a:t>Any </a:t>
            </a:r>
            <a:r>
              <a:rPr lang="en-US" sz="2500" dirty="0"/>
              <a:t>calculated members which are part of the Analysis Service cube on the server can be added to PivotTables. But there is no built-in UI to define your own MDX calculations. Adding extra Excel calculations in the cells surrounding the PivotTable has some limitations as they are not part of the PivotTable and can be wiped out if the dimensions of the PivotTable change, and plain Excel calculations must only operate on data visible in the PivotTable</a:t>
            </a:r>
            <a:r>
              <a:rPr lang="en-US" sz="2500" dirty="0" smtClean="0"/>
              <a:t>.</a:t>
            </a:r>
          </a:p>
          <a:p>
            <a:pPr marL="457200" lvl="1" indent="0">
              <a:buNone/>
            </a:pPr>
            <a:endParaRPr lang="en-US" sz="1600" dirty="0" smtClean="0">
              <a:solidFill>
                <a:srgbClr val="8FB03D"/>
              </a:solidFill>
            </a:endParaRPr>
          </a:p>
          <a:p>
            <a:r>
              <a:rPr lang="en-US" sz="2500" dirty="0">
                <a:solidFill>
                  <a:srgbClr val="8FB03D"/>
                </a:solidFill>
              </a:rPr>
              <a:t>Best </a:t>
            </a:r>
            <a:r>
              <a:rPr lang="en-US" sz="2500" dirty="0" smtClean="0">
                <a:solidFill>
                  <a:srgbClr val="8FB03D"/>
                </a:solidFill>
              </a:rPr>
              <a:t>Practice</a:t>
            </a:r>
          </a:p>
          <a:p>
            <a:pPr marL="457200" lvl="1" indent="0">
              <a:buNone/>
            </a:pPr>
            <a:r>
              <a:rPr lang="en-US" sz="2500" dirty="0"/>
              <a:t>In order to ensure a single version of the truth, it is a best practice to define </a:t>
            </a:r>
            <a:r>
              <a:rPr lang="en-US" sz="2500" dirty="0" smtClean="0"/>
              <a:t>important </a:t>
            </a:r>
            <a:r>
              <a:rPr lang="en-US" sz="2500" dirty="0"/>
              <a:t>calculations as part of the cube source code. But some calculations like simple ratios or differences may clutter the cube and may be more appropriate if defined in the PivotTable itself. In addition, certain ad hoc research or prototyping may be more appropriate to be done as calculations private to a PivotTable until they are finalized and are ready to be added to the cube source code.</a:t>
            </a:r>
          </a:p>
          <a:p>
            <a:pPr marL="457200" lvl="1" indent="0">
              <a:buNone/>
            </a:pPr>
            <a:endParaRPr lang="en-US" sz="2000" dirty="0"/>
          </a:p>
          <a:p>
            <a:r>
              <a:rPr lang="en-US" sz="2500" dirty="0">
                <a:solidFill>
                  <a:srgbClr val="8FB03D"/>
                </a:solidFill>
              </a:rPr>
              <a:t>Limitation</a:t>
            </a:r>
          </a:p>
          <a:p>
            <a:pPr marL="457200" lvl="1" indent="0">
              <a:buNone/>
            </a:pPr>
            <a:r>
              <a:rPr lang="en-US" sz="2500" dirty="0"/>
              <a:t>If you run "OLAP Tools... Convert to Formulas" on a PivotTable with private calculated members in Excel 2007, the private calculated members </a:t>
            </a:r>
            <a:r>
              <a:rPr lang="en-US" sz="2500" dirty="0" smtClean="0"/>
              <a:t>will show </a:t>
            </a:r>
            <a:r>
              <a:rPr lang="en-US" sz="2500" dirty="0" smtClean="0">
                <a:solidFill>
                  <a:srgbClr val="8FB03D"/>
                </a:solidFill>
              </a:rPr>
              <a:t>N/A</a:t>
            </a:r>
            <a:r>
              <a:rPr lang="en-US" sz="2500" dirty="0" smtClean="0"/>
              <a:t>.  There </a:t>
            </a:r>
            <a:r>
              <a:rPr lang="en-US" sz="2500" dirty="0"/>
              <a:t>is no known workaround at this point other than upgrading to Excel 2010 or having your OLAP administrator define these calculated members in the cube itself</a:t>
            </a:r>
            <a:r>
              <a:rPr lang="en-US" sz="2500" dirty="0" smtClean="0"/>
              <a:t>.</a:t>
            </a:r>
          </a:p>
          <a:p>
            <a:pPr marL="457200" lvl="1" indent="0">
              <a:buNone/>
            </a:pPr>
            <a:endParaRPr lang="en-US" sz="2100" dirty="0" smtClean="0">
              <a:solidFill>
                <a:srgbClr val="8FB03D"/>
              </a:solidFill>
            </a:endParaRPr>
          </a:p>
          <a:p>
            <a:r>
              <a:rPr lang="en-US" sz="2500" dirty="0">
                <a:solidFill>
                  <a:srgbClr val="8FB03D"/>
                </a:solidFill>
              </a:rPr>
              <a:t>Distributing PivotTables</a:t>
            </a:r>
          </a:p>
          <a:p>
            <a:pPr marL="457200" lvl="1" indent="0">
              <a:buNone/>
            </a:pPr>
            <a:r>
              <a:rPr lang="en-US" sz="2500" dirty="0"/>
              <a:t>OLAP PivotTable Extensions need only be installed on computers which need to create new private PivotTable calculations. After those calculations have been defined, the PivotTable can be distributed to others without problem. If you distribute the Excel 2007 workbook to other Excel 2007 users, they will be able to continue designing and manipulating that PivotTable without problem. If published to Excel Services, the private calculations you define will still be active in the PivotTable</a:t>
            </a:r>
            <a:r>
              <a:rPr lang="en-US" sz="2500" dirty="0" smtClean="0"/>
              <a:t>.</a:t>
            </a:r>
          </a:p>
          <a:p>
            <a:pPr marL="457200" lvl="1" indent="0">
              <a:buNone/>
            </a:pPr>
            <a:endParaRPr lang="en-US" sz="2900" dirty="0">
              <a:solidFill>
                <a:srgbClr val="8FB03D"/>
              </a:solidFill>
            </a:endParaRPr>
          </a:p>
          <a:p>
            <a:pPr marL="0" indent="0">
              <a:buNone/>
            </a:pPr>
            <a:r>
              <a:rPr lang="en-US" sz="2400" dirty="0" smtClean="0"/>
              <a:t>Source:</a:t>
            </a:r>
            <a:r>
              <a:rPr lang="en-US" sz="2400" dirty="0" smtClean="0">
                <a:solidFill>
                  <a:srgbClr val="8FB03D"/>
                </a:solidFill>
              </a:rPr>
              <a:t>  </a:t>
            </a:r>
            <a:r>
              <a:rPr lang="en-US" sz="2400" dirty="0" err="1" smtClean="0">
                <a:hlinkClick r:id="rId2"/>
              </a:rPr>
              <a:t>Codeplex</a:t>
            </a:r>
            <a:endParaRPr lang="en-US" sz="24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13</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1217020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p:txBody>
          <a:bodyPr>
            <a:normAutofit/>
          </a:bodyPr>
          <a:lstStyle/>
          <a:p>
            <a:pPr marL="0" indent="0" algn="ctr">
              <a:buNone/>
            </a:pPr>
            <a:r>
              <a:rPr lang="en-US" dirty="0" smtClean="0"/>
              <a:t>Miscellaneous Tidbits</a:t>
            </a:r>
          </a:p>
          <a:p>
            <a:r>
              <a:rPr lang="en-US" sz="2400" dirty="0" smtClean="0">
                <a:solidFill>
                  <a:srgbClr val="8FB03D"/>
                </a:solidFill>
              </a:rPr>
              <a:t>Excel </a:t>
            </a:r>
            <a:r>
              <a:rPr lang="en-US" sz="2400" dirty="0" smtClean="0">
                <a:solidFill>
                  <a:srgbClr val="8FB03D"/>
                </a:solidFill>
              </a:rPr>
              <a:t>equations useful for creating dashboards from PivotTables:  =INDEX(MATCH())</a:t>
            </a:r>
          </a:p>
          <a:p>
            <a:pPr marL="0" indent="0">
              <a:buNone/>
            </a:pPr>
            <a:r>
              <a:rPr lang="en-US" sz="2000" dirty="0" smtClean="0"/>
              <a:t>	</a:t>
            </a:r>
            <a:r>
              <a:rPr lang="en-US" sz="2000" dirty="0" smtClean="0"/>
              <a:t>=</a:t>
            </a:r>
            <a:r>
              <a:rPr lang="en-US" sz="2000" dirty="0"/>
              <a:t>IFERROR(IF($A7="","",INDEX(INDIRECT("'"&amp;C$4&amp;"'!$1:$</a:t>
            </a:r>
            <a:r>
              <a:rPr lang="en-US" sz="2000" dirty="0" smtClean="0"/>
              <a:t>104857	6</a:t>
            </a:r>
            <a:r>
              <a:rPr lang="en-US" sz="2000" dirty="0"/>
              <a:t>"),MATCH($A7 &amp; " </a:t>
            </a:r>
            <a:r>
              <a:rPr lang="en-US" sz="2000" dirty="0" smtClean="0"/>
              <a:t>	</a:t>
            </a:r>
            <a:r>
              <a:rPr lang="en-US" sz="2000" dirty="0" err="1" smtClean="0"/>
              <a:t>Total</a:t>
            </a:r>
            <a:r>
              <a:rPr lang="en-US" sz="2000" dirty="0" err="1"/>
              <a:t>",INDIRECT</a:t>
            </a:r>
            <a:r>
              <a:rPr lang="en-US" sz="2000" dirty="0"/>
              <a:t>("'"&amp;C$4&amp;"'!$A:$A"),0),MATCH(YearHold &amp; </a:t>
            </a:r>
            <a:r>
              <a:rPr lang="en-US" sz="2000" dirty="0" smtClean="0"/>
              <a:t>	TEXT(MATCH</a:t>
            </a:r>
            <a:r>
              <a:rPr lang="en-US" sz="2000" dirty="0"/>
              <a:t>(</a:t>
            </a:r>
            <a:r>
              <a:rPr lang="en-US" sz="2000" dirty="0" smtClean="0"/>
              <a:t>'Summary-	Monthly</a:t>
            </a:r>
            <a:r>
              <a:rPr lang="en-US" sz="2000" dirty="0"/>
              <a:t>'!$A$4,List_MonthLong,0),"00"),INDIRECT("'"&amp;C$4&amp;"'!$11</a:t>
            </a:r>
            <a:r>
              <a:rPr lang="en-US" sz="2000" dirty="0" smtClean="0"/>
              <a:t>:	$</a:t>
            </a:r>
            <a:r>
              <a:rPr lang="en-US" sz="2000" dirty="0"/>
              <a:t>11"),0))),0)</a:t>
            </a:r>
            <a:endParaRPr lang="en-US" sz="20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14</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805074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p:txBody>
          <a:bodyPr>
            <a:normAutofit fontScale="77500" lnSpcReduction="20000"/>
          </a:bodyPr>
          <a:lstStyle/>
          <a:p>
            <a:pPr marL="0" indent="0" algn="ctr">
              <a:buNone/>
            </a:pPr>
            <a:r>
              <a:rPr lang="en-US" dirty="0" smtClean="0"/>
              <a:t>Miscellaneous Tidbits</a:t>
            </a:r>
          </a:p>
          <a:p>
            <a:pPr marL="0" indent="0" algn="ctr">
              <a:buNone/>
            </a:pPr>
            <a:r>
              <a:rPr lang="en-US" sz="1100" dirty="0" smtClean="0"/>
              <a:t>(continued)</a:t>
            </a:r>
          </a:p>
          <a:p>
            <a:pPr marL="0" indent="0">
              <a:buNone/>
            </a:pPr>
            <a:endParaRPr lang="en-US" sz="1200" dirty="0" smtClean="0"/>
          </a:p>
          <a:p>
            <a:r>
              <a:rPr lang="en-US" sz="2400" dirty="0">
                <a:solidFill>
                  <a:srgbClr val="8FB03D"/>
                </a:solidFill>
              </a:rPr>
              <a:t>Dissection of previous =INDEX(MATCH()) equation:</a:t>
            </a:r>
          </a:p>
          <a:p>
            <a:pPr lvl="1"/>
            <a:r>
              <a:rPr lang="en-US" sz="2000" dirty="0"/>
              <a:t>Error trap:</a:t>
            </a:r>
          </a:p>
          <a:p>
            <a:pPr marL="457200" lvl="1" indent="0">
              <a:buNone/>
            </a:pPr>
            <a:r>
              <a:rPr lang="en-US" sz="2000" dirty="0">
                <a:solidFill>
                  <a:srgbClr val="8FB03D"/>
                </a:solidFill>
              </a:rPr>
              <a:t>	=IFERROR(IF($A7="","",</a:t>
            </a:r>
          </a:p>
          <a:p>
            <a:pPr lvl="1"/>
            <a:r>
              <a:rPr lang="en-US" sz="2000" dirty="0"/>
              <a:t>=INDEX(</a:t>
            </a:r>
            <a:r>
              <a:rPr lang="en-US" sz="2000" dirty="0" err="1"/>
              <a:t>Range,Row,Column</a:t>
            </a:r>
            <a:r>
              <a:rPr lang="en-US" sz="2000" dirty="0"/>
              <a:t>)</a:t>
            </a:r>
          </a:p>
          <a:p>
            <a:pPr marL="457200" lvl="1" indent="0">
              <a:buNone/>
            </a:pPr>
            <a:r>
              <a:rPr lang="en-US" sz="2000" dirty="0"/>
              <a:t>	INDEX uses sheet name (INDIRECT points to cell with sheet name to protect 	equation) and entire sheet reference (obtained by clicking upper left hand 	corner of sheet). </a:t>
            </a:r>
            <a:r>
              <a:rPr lang="en-US" sz="2000" dirty="0">
                <a:solidFill>
                  <a:srgbClr val="8FB03D"/>
                </a:solidFill>
              </a:rPr>
              <a:t>INDEX(INDIRECT("'"&amp;C$4&amp;"'!$1:$1048576"),</a:t>
            </a:r>
            <a:endParaRPr lang="en-US" sz="2000" dirty="0"/>
          </a:p>
          <a:p>
            <a:pPr lvl="1"/>
            <a:r>
              <a:rPr lang="en-US" sz="2000" dirty="0"/>
              <a:t>MATCH is used to find criteria in specific column to find row reference.</a:t>
            </a:r>
          </a:p>
          <a:p>
            <a:pPr marL="457200" lvl="1" indent="0">
              <a:buNone/>
            </a:pPr>
            <a:r>
              <a:rPr lang="en-US" sz="2000" dirty="0">
                <a:solidFill>
                  <a:srgbClr val="8FB03D"/>
                </a:solidFill>
              </a:rPr>
              <a:t>	MATCH($A7 &amp; "</a:t>
            </a:r>
            <a:r>
              <a:rPr lang="en-US" sz="2000" dirty="0" err="1">
                <a:solidFill>
                  <a:srgbClr val="8FB03D"/>
                </a:solidFill>
              </a:rPr>
              <a:t>Total",INDIRECT</a:t>
            </a:r>
            <a:r>
              <a:rPr lang="en-US" sz="2000" dirty="0">
                <a:solidFill>
                  <a:srgbClr val="8FB03D"/>
                </a:solidFill>
              </a:rPr>
              <a:t>("'"&amp;C$4&amp;"'!$A:$A"), 0),</a:t>
            </a:r>
            <a:endParaRPr lang="en-US" sz="2000" dirty="0"/>
          </a:p>
          <a:p>
            <a:pPr lvl="1"/>
            <a:r>
              <a:rPr lang="en-US" sz="2000" dirty="0"/>
              <a:t>MATCH is also used to find criteria in specific row to find column reference.</a:t>
            </a:r>
          </a:p>
          <a:p>
            <a:pPr marL="457200" lvl="1" indent="0">
              <a:buNone/>
            </a:pPr>
            <a:r>
              <a:rPr lang="en-US" sz="2000" dirty="0">
                <a:solidFill>
                  <a:srgbClr val="8FB03D"/>
                </a:solidFill>
              </a:rPr>
              <a:t>	MATCH(</a:t>
            </a:r>
            <a:r>
              <a:rPr lang="en-US" sz="2000" dirty="0" err="1">
                <a:solidFill>
                  <a:srgbClr val="8FB03D"/>
                </a:solidFill>
              </a:rPr>
              <a:t>YearHold</a:t>
            </a:r>
            <a:r>
              <a:rPr lang="en-US" sz="2000" dirty="0">
                <a:solidFill>
                  <a:srgbClr val="8FB03D"/>
                </a:solidFill>
              </a:rPr>
              <a:t> &amp;	TEXT(MATCH('Summary-	Monthly'!$A$4,List_MonthLong,0),"00"),INDIRECT("'"&amp;C$4&amp;"'!$11:$11"),0)	)),0)</a:t>
            </a:r>
          </a:p>
          <a:p>
            <a:pPr lvl="1"/>
            <a:r>
              <a:rPr lang="en-US" sz="2000" dirty="0"/>
              <a:t>Concatenation is used to take advantage of variables on current sheet (Dashboard) to use in matching to find intersection (INDEX) for returning data to display.  </a:t>
            </a:r>
            <a:r>
              <a:rPr lang="en-US" sz="2000" dirty="0">
                <a:solidFill>
                  <a:srgbClr val="8FB03D"/>
                </a:solidFill>
              </a:rPr>
              <a:t>C4 is cell containing sheet name “whited” out.</a:t>
            </a:r>
          </a:p>
          <a:p>
            <a:pPr lvl="1"/>
            <a:r>
              <a:rPr lang="en-US" sz="2000" dirty="0"/>
              <a:t>Nested MATCH is used to covert variable to integer for use with parent MATCH.</a:t>
            </a: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15</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551809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444336"/>
            <a:ext cx="8229600" cy="4052455"/>
          </a:xfrm>
        </p:spPr>
        <p:txBody>
          <a:bodyPr>
            <a:normAutofit/>
          </a:bodyPr>
          <a:lstStyle/>
          <a:p>
            <a:pPr marL="0" indent="0" algn="ctr">
              <a:buNone/>
            </a:pPr>
            <a:r>
              <a:rPr lang="en-US" sz="3800" dirty="0" smtClean="0"/>
              <a:t>Presentation Files</a:t>
            </a:r>
          </a:p>
          <a:p>
            <a:pPr marL="0" indent="0" algn="ctr">
              <a:buNone/>
            </a:pPr>
            <a:endParaRPr lang="en-US" sz="1300" dirty="0" smtClean="0"/>
          </a:p>
          <a:p>
            <a:r>
              <a:rPr lang="en-US" sz="2600" b="1" dirty="0" smtClean="0">
                <a:solidFill>
                  <a:srgbClr val="8FB03D"/>
                </a:solidFill>
              </a:rPr>
              <a:t>Some files </a:t>
            </a:r>
            <a:r>
              <a:rPr lang="en-US" sz="2400" b="1" dirty="0" smtClean="0">
                <a:solidFill>
                  <a:srgbClr val="8FB03D"/>
                </a:solidFill>
              </a:rPr>
              <a:t>are available in both Office 2003 and Office 2007\2010 formats; </a:t>
            </a:r>
            <a:r>
              <a:rPr lang="en-US" sz="2600" b="1" dirty="0">
                <a:solidFill>
                  <a:srgbClr val="8FB03D"/>
                </a:solidFill>
              </a:rPr>
              <a:t>.</a:t>
            </a:r>
            <a:r>
              <a:rPr lang="en-US" sz="2400" b="1" dirty="0" err="1">
                <a:solidFill>
                  <a:srgbClr val="8FB03D"/>
                </a:solidFill>
              </a:rPr>
              <a:t>xls</a:t>
            </a:r>
            <a:r>
              <a:rPr lang="en-US" sz="2400" b="1" dirty="0">
                <a:solidFill>
                  <a:srgbClr val="8FB03D"/>
                </a:solidFill>
              </a:rPr>
              <a:t>(m) and .doc(x).</a:t>
            </a:r>
            <a:endParaRPr lang="en-US" sz="2600" b="1" dirty="0" smtClean="0">
              <a:solidFill>
                <a:srgbClr val="8FB03D"/>
              </a:solidFill>
            </a:endParaRPr>
          </a:p>
          <a:p>
            <a:pPr lvl="1"/>
            <a:endParaRPr lang="en-US" sz="1300" b="1" dirty="0" smtClean="0"/>
          </a:p>
          <a:p>
            <a:pPr lvl="1"/>
            <a:r>
              <a:rPr lang="en-US" sz="1300" b="1" dirty="0" smtClean="0"/>
              <a:t>It is not practical for some files to be used with Excel 2003.  The stock quote examples presented, if saved, are well over 100MB.</a:t>
            </a:r>
            <a:endParaRPr lang="en-US" sz="6800" b="1" dirty="0">
              <a:solidFill>
                <a:srgbClr val="8FB03D"/>
              </a:solidFill>
            </a:endParaRPr>
          </a:p>
          <a:p>
            <a:pPr lvl="1"/>
            <a:r>
              <a:rPr lang="en-US" sz="1300" b="1" dirty="0"/>
              <a:t>All Word documents and </a:t>
            </a:r>
            <a:r>
              <a:rPr lang="en-US" sz="1300" b="1" dirty="0" smtClean="0"/>
              <a:t>some Excel file dashboards are </a:t>
            </a:r>
            <a:r>
              <a:rPr lang="en-US" sz="1300" b="1" dirty="0"/>
              <a:t>also available </a:t>
            </a:r>
            <a:r>
              <a:rPr lang="en-US" sz="1300" b="1" dirty="0" smtClean="0"/>
              <a:t>as </a:t>
            </a:r>
            <a:r>
              <a:rPr lang="en-US" sz="1300" b="1" dirty="0"/>
              <a:t>PDF files.</a:t>
            </a:r>
          </a:p>
          <a:p>
            <a:endParaRPr lang="en-US" sz="4000" dirty="0"/>
          </a:p>
          <a:p>
            <a:pPr marL="0" indent="0">
              <a:buNone/>
            </a:pPr>
            <a:endParaRPr lang="en-US" sz="4000" dirty="0" smtClean="0"/>
          </a:p>
          <a:p>
            <a:pPr marL="457200" lvl="1" indent="0">
              <a:buNone/>
            </a:pPr>
            <a:endParaRPr lang="en-US" sz="6400" dirty="0"/>
          </a:p>
          <a:p>
            <a:pPr marL="457200" lvl="1" indent="0">
              <a:buNone/>
            </a:pPr>
            <a:endParaRPr lang="en-US" sz="6400" dirty="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16</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3279182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7033"/>
            <a:ext cx="8229600" cy="950047"/>
          </a:xfrm>
        </p:spPr>
        <p:txBody>
          <a:bodyPr/>
          <a:lstStyle/>
          <a:p>
            <a:pPr algn="ctr"/>
            <a:r>
              <a:rPr lang="en-US" b="1" dirty="0">
                <a:solidFill>
                  <a:srgbClr val="8FB03D"/>
                </a:solidFill>
              </a:rPr>
              <a:t>Excel @ SQL Reporting</a:t>
            </a:r>
          </a:p>
        </p:txBody>
      </p:sp>
      <p:sp>
        <p:nvSpPr>
          <p:cNvPr id="5" name="Content Placeholder 4"/>
          <p:cNvSpPr>
            <a:spLocks noGrp="1"/>
          </p:cNvSpPr>
          <p:nvPr>
            <p:ph sz="half" idx="1"/>
          </p:nvPr>
        </p:nvSpPr>
        <p:spPr>
          <a:xfrm>
            <a:off x="457200" y="1454726"/>
            <a:ext cx="8229600" cy="4525963"/>
          </a:xfrm>
        </p:spPr>
        <p:txBody>
          <a:bodyPr/>
          <a:lstStyle/>
          <a:p>
            <a:pPr marL="0" indent="0" algn="ctr">
              <a:buNone/>
            </a:pPr>
            <a:endParaRPr lang="en-US" dirty="0" smtClean="0">
              <a:ln w="18415" cmpd="sng">
                <a:noFill/>
                <a:prstDash val="solid"/>
              </a:ln>
              <a:solidFill>
                <a:srgbClr val="11355F"/>
              </a:solidFill>
              <a:effectLst>
                <a:outerShdw blurRad="63500" sx="1000" sy="1000" algn="tl" rotWithShape="0">
                  <a:srgbClr val="FBFBFB"/>
                </a:outerShdw>
              </a:effectLst>
              <a:latin typeface="Times New Roman" pitchFamily="18" charset="0"/>
              <a:cs typeface="Times New Roman" pitchFamily="18" charset="0"/>
            </a:endParaRPr>
          </a:p>
          <a:p>
            <a:pPr marL="0" indent="0" algn="ctr">
              <a:buNone/>
            </a:pPr>
            <a:r>
              <a:rPr lang="en-US" dirty="0" smtClean="0">
                <a:ln w="18415" cmpd="sng">
                  <a:noFill/>
                  <a:prstDash val="solid"/>
                </a:ln>
                <a:solidFill>
                  <a:srgbClr val="11355F"/>
                </a:solidFill>
                <a:effectLst>
                  <a:outerShdw blurRad="63500" sx="1000" sy="1000" algn="tl" rotWithShape="0">
                    <a:srgbClr val="FBFBFB"/>
                  </a:outerShdw>
                </a:effectLst>
                <a:cs typeface="Times New Roman" pitchFamily="18" charset="0"/>
              </a:rPr>
              <a:t>Most files </a:t>
            </a:r>
            <a:r>
              <a:rPr lang="en-US" dirty="0">
                <a:ln w="18415" cmpd="sng">
                  <a:noFill/>
                  <a:prstDash val="solid"/>
                </a:ln>
                <a:solidFill>
                  <a:srgbClr val="11355F"/>
                </a:solidFill>
                <a:effectLst>
                  <a:outerShdw blurRad="63500" sx="1000" sy="1000" algn="tl" rotWithShape="0">
                    <a:srgbClr val="FBFBFB"/>
                  </a:outerShdw>
                </a:effectLst>
                <a:cs typeface="Times New Roman" pitchFamily="18" charset="0"/>
              </a:rPr>
              <a:t>associated with this presentation are available on my website:  </a:t>
            </a:r>
            <a:endParaRPr lang="en-US" dirty="0" smtClean="0">
              <a:ln w="18415" cmpd="sng">
                <a:noFill/>
                <a:prstDash val="solid"/>
              </a:ln>
              <a:solidFill>
                <a:srgbClr val="11355F"/>
              </a:solidFill>
              <a:effectLst>
                <a:outerShdw blurRad="63500" sx="1000" sy="1000" algn="tl" rotWithShape="0">
                  <a:srgbClr val="FBFBFB"/>
                </a:outerShdw>
              </a:effectLst>
              <a:cs typeface="Times New Roman" pitchFamily="18" charset="0"/>
            </a:endParaRPr>
          </a:p>
          <a:p>
            <a:pPr marL="0" indent="0" algn="ctr">
              <a:buNone/>
            </a:pPr>
            <a:r>
              <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hlinkClick r:id="rId2"/>
              </a:rPr>
              <a:t>RecursiveCreativity.com</a:t>
            </a:r>
            <a:endPar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endParaRPr>
          </a:p>
          <a:p>
            <a:pPr marL="0" indent="0" algn="ctr">
              <a:buNone/>
            </a:pPr>
            <a:endParaRPr lang="en-US" dirty="0">
              <a:ln w="18415" cmpd="sng">
                <a:noFill/>
                <a:prstDash val="solid"/>
              </a:ln>
              <a:solidFill>
                <a:srgbClr val="FFFFFF"/>
              </a:solidFill>
              <a:effectLst>
                <a:outerShdw blurRad="63500" sx="1000" sy="1000" algn="tl" rotWithShape="0">
                  <a:srgbClr val="FBFBFB"/>
                </a:outerShdw>
              </a:effectLst>
              <a:cs typeface="Times New Roman" pitchFamily="18" charset="0"/>
            </a:endParaRPr>
          </a:p>
          <a:p>
            <a:pPr marL="0" indent="0" algn="ctr">
              <a:buNone/>
            </a:pPr>
            <a:r>
              <a:rPr lang="en-US" dirty="0">
                <a:ln w="18415" cmpd="sng">
                  <a:noFill/>
                  <a:prstDash val="solid"/>
                </a:ln>
                <a:solidFill>
                  <a:srgbClr val="11355F"/>
                </a:solidFill>
                <a:effectLst>
                  <a:outerShdw blurRad="63500" sx="1000" sy="1000" algn="tl" rotWithShape="0">
                    <a:srgbClr val="FBFBFB"/>
                  </a:outerShdw>
                </a:effectLst>
                <a:cs typeface="Times New Roman" pitchFamily="18" charset="0"/>
              </a:rPr>
              <a:t>My Contact Information</a:t>
            </a:r>
            <a:r>
              <a:rPr lang="en-US" dirty="0" smtClean="0">
                <a:ln w="18415" cmpd="sng">
                  <a:noFill/>
                  <a:prstDash val="solid"/>
                </a:ln>
                <a:solidFill>
                  <a:srgbClr val="11355F"/>
                </a:solidFill>
                <a:effectLst>
                  <a:outerShdw blurRad="63500" sx="1000" sy="1000" algn="tl" rotWithShape="0">
                    <a:srgbClr val="FBFBFB"/>
                  </a:outerShdw>
                </a:effectLst>
                <a:cs typeface="Times New Roman" pitchFamily="18" charset="0"/>
              </a:rPr>
              <a:t>:</a:t>
            </a:r>
            <a:r>
              <a:rPr lang="en-US" dirty="0">
                <a:ln w="18415" cmpd="sng">
                  <a:noFill/>
                  <a:prstDash val="solid"/>
                </a:ln>
                <a:solidFill>
                  <a:srgbClr val="FFFFFF"/>
                </a:solidFill>
                <a:effectLst>
                  <a:outerShdw blurRad="63500" sx="1000" sy="1000" algn="tl" rotWithShape="0">
                    <a:srgbClr val="FBFBFB"/>
                  </a:outerShdw>
                </a:effectLst>
                <a:cs typeface="Times New Roman" pitchFamily="18" charset="0"/>
              </a:rPr>
              <a:t/>
            </a:r>
            <a:br>
              <a:rPr lang="en-US" dirty="0">
                <a:ln w="18415" cmpd="sng">
                  <a:noFill/>
                  <a:prstDash val="solid"/>
                </a:ln>
                <a:solidFill>
                  <a:srgbClr val="FFFFFF"/>
                </a:solidFill>
                <a:effectLst>
                  <a:outerShdw blurRad="63500" sx="1000" sy="1000" algn="tl" rotWithShape="0">
                    <a:srgbClr val="FBFBFB"/>
                  </a:outerShdw>
                </a:effectLst>
                <a:cs typeface="Times New Roman" pitchFamily="18" charset="0"/>
              </a:rPr>
            </a:br>
            <a:r>
              <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hlinkClick r:id="rId3"/>
              </a:rPr>
              <a:t>Michael@RecursiveCreativity.com</a:t>
            </a:r>
            <a:endPar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endParaRPr>
          </a:p>
          <a:p>
            <a:pPr marL="0" indent="0" algn="ctr">
              <a:buNone/>
            </a:pPr>
            <a:r>
              <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rPr>
              <a:t>913-568-5757</a:t>
            </a:r>
          </a:p>
          <a:p>
            <a:pPr marL="0" indent="0" algn="ctr">
              <a:buNone/>
            </a:pPr>
            <a:endParaRPr lang="en-US" dirty="0">
              <a:ln w="18415" cmpd="sng">
                <a:noFill/>
                <a:prstDash val="solid"/>
              </a:ln>
              <a:solidFill>
                <a:srgbClr val="FFFFFF"/>
              </a:solidFill>
              <a:effectLst>
                <a:outerShdw blurRad="63500" sx="1000" sy="1000" algn="tl" rotWithShape="0">
                  <a:srgbClr val="FBFBFB"/>
                </a:outerShdw>
              </a:effectLst>
              <a:latin typeface="Times New Roman" pitchFamily="18" charset="0"/>
              <a:cs typeface="Times New Roman" pitchFamily="18" charset="0"/>
            </a:endParaRPr>
          </a:p>
          <a:p>
            <a:pPr marL="0" indent="0" algn="ctr">
              <a:buNone/>
            </a:pPr>
            <a:endParaRPr lang="en-US" dirty="0"/>
          </a:p>
        </p:txBody>
      </p:sp>
      <p:sp>
        <p:nvSpPr>
          <p:cNvPr id="8"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9"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17</a:t>
            </a:fld>
            <a:r>
              <a:rPr lang="en-US" dirty="0" smtClean="0"/>
              <a:t>  |  </a:t>
            </a:r>
            <a:endParaRPr lang="en-US" dirty="0"/>
          </a:p>
        </p:txBody>
      </p:sp>
      <p:pic>
        <p:nvPicPr>
          <p:cNvPr id="2050"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55939" y="6213698"/>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12339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1433946"/>
          </a:xfrm>
        </p:spPr>
        <p:txBody>
          <a:bodyPr>
            <a:normAutofit fontScale="77500" lnSpcReduction="20000"/>
          </a:bodyPr>
          <a:lstStyle/>
          <a:p>
            <a:pPr marL="0" indent="0" algn="ctr">
              <a:buNone/>
            </a:pPr>
            <a:r>
              <a:rPr lang="en-US" sz="3800" dirty="0" smtClean="0"/>
              <a:t>DASHBOARD QUERIES</a:t>
            </a:r>
          </a:p>
          <a:p>
            <a:pPr marL="0" indent="0" algn="ctr">
              <a:buNone/>
            </a:pPr>
            <a:endParaRPr lang="en-US" sz="1300" dirty="0" smtClean="0"/>
          </a:p>
          <a:p>
            <a:r>
              <a:rPr lang="en-US" sz="3800" dirty="0">
                <a:solidFill>
                  <a:srgbClr val="8FB03D"/>
                </a:solidFill>
              </a:rPr>
              <a:t>Dashboard Queries - CASE, COALESCE, </a:t>
            </a:r>
            <a:r>
              <a:rPr lang="en-US" sz="3800" dirty="0" smtClean="0">
                <a:solidFill>
                  <a:srgbClr val="8FB03D"/>
                </a:solidFill>
              </a:rPr>
              <a:t>PIVOT.xls(m)</a:t>
            </a:r>
            <a:endParaRPr lang="en-US" sz="25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2</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742375114"/>
              </p:ext>
            </p:extLst>
          </p:nvPr>
        </p:nvGraphicFramePr>
        <p:xfrm>
          <a:off x="3056227" y="3470564"/>
          <a:ext cx="3024187" cy="685800"/>
        </p:xfrm>
        <a:graphic>
          <a:graphicData uri="http://schemas.openxmlformats.org/presentationml/2006/ole">
            <mc:AlternateContent xmlns:mc="http://schemas.openxmlformats.org/markup-compatibility/2006">
              <mc:Choice xmlns:v="urn:schemas-microsoft-com:vml" Requires="v">
                <p:oleObj spid="_x0000_s3162" name="Package" showAsIcon="1" r:id="rId3" imgW="3024360" imgH="685080" progId="Package">
                  <p:embed/>
                </p:oleObj>
              </mc:Choice>
              <mc:Fallback>
                <p:oleObj name="Package" showAsIcon="1" r:id="rId3" imgW="3024360" imgH="685080" progId="Package">
                  <p:embed/>
                  <p:pic>
                    <p:nvPicPr>
                      <p:cNvPr id="0" name=""/>
                      <p:cNvPicPr/>
                      <p:nvPr/>
                    </p:nvPicPr>
                    <p:blipFill>
                      <a:blip r:embed="rId4"/>
                      <a:stretch>
                        <a:fillRect/>
                      </a:stretch>
                    </p:blipFill>
                    <p:spPr>
                      <a:xfrm>
                        <a:off x="3056227" y="3470564"/>
                        <a:ext cx="3024187" cy="685800"/>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241374791"/>
              </p:ext>
            </p:extLst>
          </p:nvPr>
        </p:nvGraphicFramePr>
        <p:xfrm>
          <a:off x="2824163" y="4343400"/>
          <a:ext cx="3494087" cy="685800"/>
        </p:xfrm>
        <a:graphic>
          <a:graphicData uri="http://schemas.openxmlformats.org/presentationml/2006/ole">
            <mc:AlternateContent xmlns:mc="http://schemas.openxmlformats.org/markup-compatibility/2006">
              <mc:Choice xmlns:v="urn:schemas-microsoft-com:vml" Requires="v">
                <p:oleObj spid="_x0000_s3163" name="Package" showAsIcon="1" r:id="rId5" imgW="3494520" imgH="685080" progId="Package">
                  <p:embed/>
                </p:oleObj>
              </mc:Choice>
              <mc:Fallback>
                <p:oleObj name="Package" showAsIcon="1" r:id="rId5" imgW="3494520" imgH="685080" progId="Package">
                  <p:embed/>
                  <p:pic>
                    <p:nvPicPr>
                      <p:cNvPr id="0" name=""/>
                      <p:cNvPicPr/>
                      <p:nvPr/>
                    </p:nvPicPr>
                    <p:blipFill>
                      <a:blip r:embed="rId6"/>
                      <a:stretch>
                        <a:fillRect/>
                      </a:stretch>
                    </p:blipFill>
                    <p:spPr>
                      <a:xfrm>
                        <a:off x="2824163" y="4343400"/>
                        <a:ext cx="3494087" cy="6858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52716337"/>
              </p:ext>
            </p:extLst>
          </p:nvPr>
        </p:nvGraphicFramePr>
        <p:xfrm>
          <a:off x="3014663" y="5205846"/>
          <a:ext cx="3113087" cy="685800"/>
        </p:xfrm>
        <a:graphic>
          <a:graphicData uri="http://schemas.openxmlformats.org/presentationml/2006/ole">
            <mc:AlternateContent xmlns:mc="http://schemas.openxmlformats.org/markup-compatibility/2006">
              <mc:Choice xmlns:v="urn:schemas-microsoft-com:vml" Requires="v">
                <p:oleObj spid="_x0000_s3164" name="Package" showAsIcon="1" r:id="rId7" imgW="3113280" imgH="685080" progId="Package">
                  <p:embed/>
                </p:oleObj>
              </mc:Choice>
              <mc:Fallback>
                <p:oleObj name="Package" showAsIcon="1" r:id="rId7" imgW="3113280" imgH="685080" progId="Package">
                  <p:embed/>
                  <p:pic>
                    <p:nvPicPr>
                      <p:cNvPr id="0" name=""/>
                      <p:cNvPicPr/>
                      <p:nvPr/>
                    </p:nvPicPr>
                    <p:blipFill>
                      <a:blip r:embed="rId8"/>
                      <a:stretch>
                        <a:fillRect/>
                      </a:stretch>
                    </p:blipFill>
                    <p:spPr>
                      <a:xfrm>
                        <a:off x="3014663" y="5205846"/>
                        <a:ext cx="3113087" cy="685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794826756"/>
              </p:ext>
            </p:extLst>
          </p:nvPr>
        </p:nvGraphicFramePr>
        <p:xfrm>
          <a:off x="2506663" y="2628896"/>
          <a:ext cx="4130675" cy="685800"/>
        </p:xfrm>
        <a:graphic>
          <a:graphicData uri="http://schemas.openxmlformats.org/presentationml/2006/ole">
            <mc:AlternateContent xmlns:mc="http://schemas.openxmlformats.org/markup-compatibility/2006">
              <mc:Choice xmlns:v="urn:schemas-microsoft-com:vml" Requires="v">
                <p:oleObj spid="_x0000_s3165" name="Package" showAsIcon="1" r:id="rId9" imgW="4129920" imgH="685080" progId="Package">
                  <p:embed/>
                </p:oleObj>
              </mc:Choice>
              <mc:Fallback>
                <p:oleObj name="Package" showAsIcon="1" r:id="rId9" imgW="4129920" imgH="685080" progId="Package">
                  <p:embed/>
                  <p:pic>
                    <p:nvPicPr>
                      <p:cNvPr id="0" name=""/>
                      <p:cNvPicPr/>
                      <p:nvPr/>
                    </p:nvPicPr>
                    <p:blipFill>
                      <a:blip r:embed="rId10"/>
                      <a:stretch>
                        <a:fillRect/>
                      </a:stretch>
                    </p:blipFill>
                    <p:spPr>
                      <a:xfrm>
                        <a:off x="2506663" y="2628896"/>
                        <a:ext cx="4130675" cy="685800"/>
                      </a:xfrm>
                      <a:prstGeom prst="rect">
                        <a:avLst/>
                      </a:prstGeom>
                    </p:spPr>
                  </p:pic>
                </p:oleObj>
              </mc:Fallback>
            </mc:AlternateContent>
          </a:graphicData>
        </a:graphic>
      </p:graphicFrame>
    </p:spTree>
    <p:extLst>
      <p:ext uri="{BB962C8B-B14F-4D97-AF65-F5344CB8AC3E}">
        <p14:creationId xmlns:p14="http://schemas.microsoft.com/office/powerpoint/2010/main" val="719422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1433946"/>
          </a:xfrm>
        </p:spPr>
        <p:txBody>
          <a:bodyPr>
            <a:normAutofit fontScale="77500" lnSpcReduction="20000"/>
          </a:bodyPr>
          <a:lstStyle/>
          <a:p>
            <a:pPr marL="0" indent="0" algn="ctr">
              <a:buNone/>
            </a:pPr>
            <a:r>
              <a:rPr lang="en-US" sz="3800" dirty="0" smtClean="0"/>
              <a:t>DASHBOARD QUERIES</a:t>
            </a:r>
          </a:p>
          <a:p>
            <a:pPr marL="0" indent="0" algn="ctr">
              <a:buNone/>
            </a:pPr>
            <a:r>
              <a:rPr lang="en-US" sz="1300" dirty="0" smtClean="0"/>
              <a:t>(Continued)</a:t>
            </a:r>
          </a:p>
          <a:p>
            <a:r>
              <a:rPr lang="en-US" sz="3800" dirty="0">
                <a:solidFill>
                  <a:srgbClr val="8FB03D"/>
                </a:solidFill>
              </a:rPr>
              <a:t>Dashboard Queries - STUFF, FOR XML PATH with </a:t>
            </a:r>
            <a:r>
              <a:rPr lang="en-US" sz="3800" dirty="0" smtClean="0">
                <a:solidFill>
                  <a:srgbClr val="8FB03D"/>
                </a:solidFill>
              </a:rPr>
              <a:t>Recordset.xls(m)</a:t>
            </a:r>
            <a:endParaRPr lang="en-US" sz="25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3</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951485426"/>
              </p:ext>
            </p:extLst>
          </p:nvPr>
        </p:nvGraphicFramePr>
        <p:xfrm>
          <a:off x="3059113" y="3086100"/>
          <a:ext cx="3024187" cy="685800"/>
        </p:xfrm>
        <a:graphic>
          <a:graphicData uri="http://schemas.openxmlformats.org/presentationml/2006/ole">
            <mc:AlternateContent xmlns:mc="http://schemas.openxmlformats.org/markup-compatibility/2006">
              <mc:Choice xmlns:v="urn:schemas-microsoft-com:vml" Requires="v">
                <p:oleObj spid="_x0000_s2071" name="Package" showAsIcon="1" r:id="rId3" imgW="3024360" imgH="685080" progId="Package">
                  <p:embed/>
                </p:oleObj>
              </mc:Choice>
              <mc:Fallback>
                <p:oleObj name="Package" showAsIcon="1" r:id="rId3" imgW="3024360" imgH="685080" progId="Package">
                  <p:embed/>
                  <p:pic>
                    <p:nvPicPr>
                      <p:cNvPr id="0" name=""/>
                      <p:cNvPicPr/>
                      <p:nvPr/>
                    </p:nvPicPr>
                    <p:blipFill>
                      <a:blip r:embed="rId4"/>
                      <a:stretch>
                        <a:fillRect/>
                      </a:stretch>
                    </p:blipFill>
                    <p:spPr>
                      <a:xfrm>
                        <a:off x="3059113" y="3086100"/>
                        <a:ext cx="3024187" cy="685800"/>
                      </a:xfrm>
                      <a:prstGeom prst="rect">
                        <a:avLst/>
                      </a:prstGeom>
                    </p:spPr>
                  </p:pic>
                </p:oleObj>
              </mc:Fallback>
            </mc:AlternateContent>
          </a:graphicData>
        </a:graphic>
      </p:graphicFrame>
    </p:spTree>
    <p:extLst>
      <p:ext uri="{BB962C8B-B14F-4D97-AF65-F5344CB8AC3E}">
        <p14:creationId xmlns:p14="http://schemas.microsoft.com/office/powerpoint/2010/main" val="223071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1433946"/>
          </a:xfrm>
        </p:spPr>
        <p:txBody>
          <a:bodyPr>
            <a:normAutofit fontScale="70000" lnSpcReduction="20000"/>
          </a:bodyPr>
          <a:lstStyle/>
          <a:p>
            <a:pPr marL="0" indent="0" algn="ctr">
              <a:buNone/>
            </a:pPr>
            <a:r>
              <a:rPr lang="en-US" sz="3800" dirty="0" smtClean="0"/>
              <a:t>RECORDSET</a:t>
            </a:r>
          </a:p>
          <a:p>
            <a:pPr marL="0" indent="0" algn="ctr">
              <a:buNone/>
            </a:pPr>
            <a:endParaRPr lang="en-US" sz="1900" dirty="0" smtClean="0"/>
          </a:p>
          <a:p>
            <a:r>
              <a:rPr lang="en-US" sz="3800" dirty="0">
                <a:solidFill>
                  <a:srgbClr val="8FB03D"/>
                </a:solidFill>
              </a:rPr>
              <a:t>Stocks - Loop - </a:t>
            </a:r>
            <a:r>
              <a:rPr lang="en-US" sz="3800" dirty="0" smtClean="0">
                <a:solidFill>
                  <a:srgbClr val="8FB03D"/>
                </a:solidFill>
              </a:rPr>
              <a:t>Recordset.xlsm</a:t>
            </a:r>
          </a:p>
          <a:p>
            <a:r>
              <a:rPr lang="en-US" sz="3700" dirty="0">
                <a:solidFill>
                  <a:srgbClr val="8FB03D"/>
                </a:solidFill>
              </a:rPr>
              <a:t>Stocks - Loop - SQL Query.xlsm</a:t>
            </a: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4</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2" name="TextBox 1"/>
          <p:cNvSpPr txBox="1"/>
          <p:nvPr/>
        </p:nvSpPr>
        <p:spPr>
          <a:xfrm>
            <a:off x="755939" y="2899063"/>
            <a:ext cx="7847734" cy="3075868"/>
          </a:xfrm>
          <a:prstGeom prst="rect">
            <a:avLst/>
          </a:prstGeom>
          <a:noFill/>
        </p:spPr>
        <p:txBody>
          <a:bodyPr wrap="square" rtlCol="0">
            <a:noAutofit/>
          </a:bodyPr>
          <a:lstStyle/>
          <a:p>
            <a:pPr marL="285750" indent="-285750">
              <a:buFont typeface="Arial" pitchFamily="34" charset="0"/>
              <a:buChar char="•"/>
            </a:pPr>
            <a:r>
              <a:rPr lang="en-US" dirty="0" smtClean="0">
                <a:solidFill>
                  <a:srgbClr val="11355F"/>
                </a:solidFill>
              </a:rPr>
              <a:t>No SQL for the first file is available.  It is a simple query to return AMEX </a:t>
            </a:r>
            <a:r>
              <a:rPr lang="en-US" dirty="0" smtClean="0">
                <a:solidFill>
                  <a:srgbClr val="11355F"/>
                </a:solidFill>
              </a:rPr>
              <a:t>Dividend or Price </a:t>
            </a:r>
            <a:r>
              <a:rPr lang="en-US" dirty="0" smtClean="0">
                <a:solidFill>
                  <a:srgbClr val="11355F"/>
                </a:solidFill>
              </a:rPr>
              <a:t>data for 2005.  VBA is used to loop through and filter the </a:t>
            </a:r>
            <a:r>
              <a:rPr lang="en-US" dirty="0" err="1" smtClean="0">
                <a:solidFill>
                  <a:srgbClr val="11355F"/>
                </a:solidFill>
              </a:rPr>
              <a:t>Recordset</a:t>
            </a:r>
            <a:r>
              <a:rPr lang="en-US" dirty="0" smtClean="0">
                <a:solidFill>
                  <a:srgbClr val="11355F"/>
                </a:solidFill>
              </a:rPr>
              <a:t>.</a:t>
            </a:r>
          </a:p>
          <a:p>
            <a:pPr marL="285750" indent="-285750">
              <a:buFont typeface="Arial" pitchFamily="34" charset="0"/>
              <a:buChar char="•"/>
            </a:pPr>
            <a:r>
              <a:rPr lang="en-US" dirty="0" smtClean="0">
                <a:solidFill>
                  <a:srgbClr val="11355F"/>
                </a:solidFill>
              </a:rPr>
              <a:t>Array is hard coded for letters of the alphabet in VBA.</a:t>
            </a:r>
          </a:p>
          <a:p>
            <a:pPr marL="285750" indent="-285750">
              <a:buFont typeface="Arial" pitchFamily="34" charset="0"/>
              <a:buChar char="•"/>
            </a:pPr>
            <a:endParaRPr lang="en-US" dirty="0" smtClean="0">
              <a:solidFill>
                <a:srgbClr val="11355F"/>
              </a:solidFill>
            </a:endParaRPr>
          </a:p>
          <a:p>
            <a:endParaRPr lang="en-US" dirty="0">
              <a:solidFill>
                <a:srgbClr val="11355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548291049"/>
              </p:ext>
            </p:extLst>
          </p:nvPr>
        </p:nvGraphicFramePr>
        <p:xfrm>
          <a:off x="2966290" y="4551666"/>
          <a:ext cx="2960688" cy="685800"/>
        </p:xfrm>
        <a:graphic>
          <a:graphicData uri="http://schemas.openxmlformats.org/presentationml/2006/ole">
            <mc:AlternateContent xmlns:mc="http://schemas.openxmlformats.org/markup-compatibility/2006">
              <mc:Choice xmlns:v="urn:schemas-microsoft-com:vml" Requires="v">
                <p:oleObj spid="_x0000_s5148" name="Package" showAsIcon="1" r:id="rId3" imgW="2960640" imgH="685080" progId="Package">
                  <p:embed/>
                </p:oleObj>
              </mc:Choice>
              <mc:Fallback>
                <p:oleObj name="Package" showAsIcon="1" r:id="rId3" imgW="2960640" imgH="685080" progId="Package">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6290" y="4551666"/>
                        <a:ext cx="29606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4005484369"/>
              </p:ext>
            </p:extLst>
          </p:nvPr>
        </p:nvGraphicFramePr>
        <p:xfrm>
          <a:off x="2783728" y="5289131"/>
          <a:ext cx="3303587" cy="685800"/>
        </p:xfrm>
        <a:graphic>
          <a:graphicData uri="http://schemas.openxmlformats.org/presentationml/2006/ole">
            <mc:AlternateContent xmlns:mc="http://schemas.openxmlformats.org/markup-compatibility/2006">
              <mc:Choice xmlns:v="urn:schemas-microsoft-com:vml" Requires="v">
                <p:oleObj spid="_x0000_s5149" name="Package" showAsIcon="1" r:id="rId5" imgW="3303720" imgH="685080" progId="Package">
                  <p:embed/>
                </p:oleObj>
              </mc:Choice>
              <mc:Fallback>
                <p:oleObj name="Package" showAsIcon="1" r:id="rId5" imgW="3303720" imgH="685080" progId="Package">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3728" y="5289131"/>
                        <a:ext cx="330358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76565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78080"/>
            <a:ext cx="8229600" cy="1517076"/>
          </a:xfrm>
        </p:spPr>
        <p:txBody>
          <a:bodyPr>
            <a:normAutofit fontScale="25000" lnSpcReduction="20000"/>
          </a:bodyPr>
          <a:lstStyle/>
          <a:p>
            <a:pPr marL="0" indent="0" algn="ctr">
              <a:buNone/>
            </a:pPr>
            <a:r>
              <a:rPr lang="en-US" sz="7200" dirty="0" smtClean="0"/>
              <a:t> </a:t>
            </a:r>
            <a:r>
              <a:rPr lang="en-US" sz="9600" dirty="0" smtClean="0"/>
              <a:t>FILTERING RECORDSET</a:t>
            </a:r>
          </a:p>
          <a:p>
            <a:pPr marL="0" indent="0" algn="ctr">
              <a:buNone/>
            </a:pPr>
            <a:endParaRPr lang="en-US" sz="3200" dirty="0" smtClean="0"/>
          </a:p>
          <a:p>
            <a:pPr marL="0" indent="0" algn="ctr">
              <a:buNone/>
            </a:pPr>
            <a:endParaRPr lang="en-US" sz="1300" dirty="0" smtClean="0"/>
          </a:p>
          <a:p>
            <a:r>
              <a:rPr lang="en-US" sz="7200" b="1" dirty="0" smtClean="0">
                <a:solidFill>
                  <a:srgbClr val="8FB03D"/>
                </a:solidFill>
              </a:rPr>
              <a:t>Examples in VBA show how to filter specific data from Recordset based upon user defined parameters.  The code below shows how to loop through a very large </a:t>
            </a:r>
            <a:r>
              <a:rPr lang="en-US" sz="7200" b="1" dirty="0">
                <a:solidFill>
                  <a:srgbClr val="8FB03D"/>
                </a:solidFill>
              </a:rPr>
              <a:t>R</a:t>
            </a:r>
            <a:r>
              <a:rPr lang="en-US" sz="7200" b="1" dirty="0" smtClean="0">
                <a:solidFill>
                  <a:srgbClr val="8FB03D"/>
                </a:solidFill>
              </a:rPr>
              <a:t>ecordset and place a predetermined number of records on each Excel sheet\tab.</a:t>
            </a:r>
            <a:endParaRPr lang="en-US" sz="40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5</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10" name="TextBox 9"/>
          <p:cNvSpPr txBox="1"/>
          <p:nvPr/>
        </p:nvSpPr>
        <p:spPr>
          <a:xfrm>
            <a:off x="836468" y="2795157"/>
            <a:ext cx="7995803" cy="3210788"/>
          </a:xfrm>
          <a:prstGeom prst="rect">
            <a:avLst/>
          </a:prstGeom>
          <a:noFill/>
        </p:spPr>
        <p:txBody>
          <a:bodyPr wrap="square" rtlCol="0">
            <a:normAutofit/>
          </a:bodyPr>
          <a:lstStyle/>
          <a:p>
            <a:r>
              <a:rPr lang="en-US" sz="1600" dirty="0" smtClean="0">
                <a:solidFill>
                  <a:srgbClr val="11355F"/>
                </a:solidFill>
              </a:rPr>
              <a:t>Step 1:  Create table (physical or temp) with an Identity column.   </a:t>
            </a:r>
          </a:p>
          <a:p>
            <a:endParaRPr lang="en-US" sz="1600" dirty="0">
              <a:solidFill>
                <a:srgbClr val="11355F"/>
              </a:solidFill>
            </a:endParaRPr>
          </a:p>
          <a:p>
            <a:endParaRPr lang="en-US" sz="1600" dirty="0" smtClean="0">
              <a:solidFill>
                <a:srgbClr val="11355F"/>
              </a:solidFill>
            </a:endParaRPr>
          </a:p>
          <a:p>
            <a:endParaRPr lang="en-US" sz="1600" dirty="0">
              <a:solidFill>
                <a:srgbClr val="11355F"/>
              </a:solidFill>
            </a:endParaRPr>
          </a:p>
          <a:p>
            <a:endParaRPr lang="en-US" sz="800" dirty="0" smtClean="0">
              <a:solidFill>
                <a:srgbClr val="11355F"/>
              </a:solidFill>
            </a:endParaRPr>
          </a:p>
          <a:p>
            <a:r>
              <a:rPr lang="en-US" sz="1600" dirty="0" smtClean="0">
                <a:solidFill>
                  <a:srgbClr val="11355F"/>
                </a:solidFill>
              </a:rPr>
              <a:t>Step 2:  Declare and set variables and parameters in VBA</a:t>
            </a:r>
          </a:p>
          <a:p>
            <a:endParaRPr lang="en-US" sz="1600" dirty="0">
              <a:solidFill>
                <a:srgbClr val="11355F"/>
              </a:solidFill>
            </a:endParaRPr>
          </a:p>
          <a:p>
            <a:endParaRPr lang="en-US" sz="1600" dirty="0" smtClean="0">
              <a:solidFill>
                <a:srgbClr val="11355F"/>
              </a:solidFill>
            </a:endParaRPr>
          </a:p>
          <a:p>
            <a:endParaRPr lang="en-US" sz="1600" dirty="0">
              <a:solidFill>
                <a:srgbClr val="11355F"/>
              </a:solidFill>
            </a:endParaRPr>
          </a:p>
          <a:p>
            <a:endParaRPr lang="en-US" sz="800" dirty="0" smtClean="0">
              <a:solidFill>
                <a:srgbClr val="11355F"/>
              </a:solidFill>
            </a:endParaRPr>
          </a:p>
          <a:p>
            <a:r>
              <a:rPr lang="en-US" sz="1600" dirty="0" smtClean="0">
                <a:solidFill>
                  <a:srgbClr val="11355F"/>
                </a:solidFill>
              </a:rPr>
              <a:t>Step 3:  Code for Recordset.Filter in increments</a:t>
            </a:r>
          </a:p>
          <a:p>
            <a:endParaRPr lang="en-US" sz="1600" dirty="0">
              <a:solidFill>
                <a:srgbClr val="11355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980503260"/>
              </p:ext>
            </p:extLst>
          </p:nvPr>
        </p:nvGraphicFramePr>
        <p:xfrm>
          <a:off x="2517071" y="3138053"/>
          <a:ext cx="4130675" cy="685800"/>
        </p:xfrm>
        <a:graphic>
          <a:graphicData uri="http://schemas.openxmlformats.org/presentationml/2006/ole">
            <mc:AlternateContent xmlns:mc="http://schemas.openxmlformats.org/markup-compatibility/2006">
              <mc:Choice xmlns:v="urn:schemas-microsoft-com:vml" Requires="v">
                <p:oleObj spid="_x0000_s1179" name="Package" showAsIcon="1" r:id="rId3" imgW="4129920" imgH="685080" progId="Package">
                  <p:embed/>
                </p:oleObj>
              </mc:Choice>
              <mc:Fallback>
                <p:oleObj name="Package" showAsIcon="1" r:id="rId3" imgW="4129920" imgH="685080" progId="Package">
                  <p:embed/>
                  <p:pic>
                    <p:nvPicPr>
                      <p:cNvPr id="0" name=""/>
                      <p:cNvPicPr/>
                      <p:nvPr/>
                    </p:nvPicPr>
                    <p:blipFill>
                      <a:blip r:embed="rId4"/>
                      <a:stretch>
                        <a:fillRect/>
                      </a:stretch>
                    </p:blipFill>
                    <p:spPr>
                      <a:xfrm>
                        <a:off x="2517071" y="3138053"/>
                        <a:ext cx="4130675" cy="685800"/>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818284586"/>
              </p:ext>
            </p:extLst>
          </p:nvPr>
        </p:nvGraphicFramePr>
        <p:xfrm>
          <a:off x="3173413" y="4239490"/>
          <a:ext cx="2795587" cy="685800"/>
        </p:xfrm>
        <a:graphic>
          <a:graphicData uri="http://schemas.openxmlformats.org/presentationml/2006/ole">
            <mc:AlternateContent xmlns:mc="http://schemas.openxmlformats.org/markup-compatibility/2006">
              <mc:Choice xmlns:v="urn:schemas-microsoft-com:vml" Requires="v">
                <p:oleObj spid="_x0000_s1180" name="Package" showAsIcon="1" r:id="rId5" imgW="2795400" imgH="685080" progId="Package">
                  <p:embed/>
                </p:oleObj>
              </mc:Choice>
              <mc:Fallback>
                <p:oleObj name="Package" showAsIcon="1" r:id="rId5" imgW="2795400" imgH="685080" progId="Package">
                  <p:embed/>
                  <p:pic>
                    <p:nvPicPr>
                      <p:cNvPr id="0" name=""/>
                      <p:cNvPicPr/>
                      <p:nvPr/>
                    </p:nvPicPr>
                    <p:blipFill>
                      <a:blip r:embed="rId6"/>
                      <a:stretch>
                        <a:fillRect/>
                      </a:stretch>
                    </p:blipFill>
                    <p:spPr>
                      <a:xfrm>
                        <a:off x="3173413" y="4239490"/>
                        <a:ext cx="2795587" cy="6858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405603546"/>
              </p:ext>
            </p:extLst>
          </p:nvPr>
        </p:nvGraphicFramePr>
        <p:xfrm>
          <a:off x="3414713" y="5320144"/>
          <a:ext cx="2312987" cy="685800"/>
        </p:xfrm>
        <a:graphic>
          <a:graphicData uri="http://schemas.openxmlformats.org/presentationml/2006/ole">
            <mc:AlternateContent xmlns:mc="http://schemas.openxmlformats.org/markup-compatibility/2006">
              <mc:Choice xmlns:v="urn:schemas-microsoft-com:vml" Requires="v">
                <p:oleObj spid="_x0000_s1181" name="Package" showAsIcon="1" r:id="rId7" imgW="2312640" imgH="685080" progId="Package">
                  <p:embed/>
                </p:oleObj>
              </mc:Choice>
              <mc:Fallback>
                <p:oleObj name="Package" showAsIcon="1" r:id="rId7" imgW="2312640" imgH="685080" progId="Package">
                  <p:embed/>
                  <p:pic>
                    <p:nvPicPr>
                      <p:cNvPr id="0" name=""/>
                      <p:cNvPicPr/>
                      <p:nvPr/>
                    </p:nvPicPr>
                    <p:blipFill>
                      <a:blip r:embed="rId8"/>
                      <a:stretch>
                        <a:fillRect/>
                      </a:stretch>
                    </p:blipFill>
                    <p:spPr>
                      <a:xfrm>
                        <a:off x="3414713" y="5320144"/>
                        <a:ext cx="2312987" cy="685800"/>
                      </a:xfrm>
                      <a:prstGeom prst="rect">
                        <a:avLst/>
                      </a:prstGeom>
                    </p:spPr>
                  </p:pic>
                </p:oleObj>
              </mc:Fallback>
            </mc:AlternateContent>
          </a:graphicData>
        </a:graphic>
      </p:graphicFrame>
    </p:spTree>
    <p:extLst>
      <p:ext uri="{BB962C8B-B14F-4D97-AF65-F5344CB8AC3E}">
        <p14:creationId xmlns:p14="http://schemas.microsoft.com/office/powerpoint/2010/main" val="1926701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67693"/>
            <a:ext cx="8229600" cy="2909452"/>
          </a:xfrm>
        </p:spPr>
        <p:txBody>
          <a:bodyPr>
            <a:normAutofit fontScale="92500" lnSpcReduction="20000"/>
          </a:bodyPr>
          <a:lstStyle/>
          <a:p>
            <a:pPr marL="0" indent="0" algn="ctr">
              <a:buNone/>
            </a:pPr>
            <a:r>
              <a:rPr lang="en-US" sz="3200" dirty="0" smtClean="0"/>
              <a:t>FILTERING RECORDSET</a:t>
            </a:r>
            <a:endParaRPr lang="en-US" sz="3200" dirty="0"/>
          </a:p>
          <a:p>
            <a:pPr marL="0" indent="0" algn="ctr">
              <a:buNone/>
            </a:pPr>
            <a:r>
              <a:rPr lang="en-US" sz="1300" dirty="0" smtClean="0"/>
              <a:t>(continued)</a:t>
            </a:r>
          </a:p>
          <a:p>
            <a:endParaRPr lang="en-US" sz="2400" dirty="0" smtClean="0">
              <a:solidFill>
                <a:srgbClr val="8FB03D"/>
              </a:solidFill>
            </a:endParaRPr>
          </a:p>
          <a:p>
            <a:r>
              <a:rPr lang="en-US" sz="2400" dirty="0" smtClean="0">
                <a:solidFill>
                  <a:srgbClr val="8FB03D"/>
                </a:solidFill>
              </a:rPr>
              <a:t>So why would you use the Recordset object in VBA?</a:t>
            </a:r>
          </a:p>
          <a:p>
            <a:pPr marL="457200" lvl="1" indent="0">
              <a:buNone/>
            </a:pPr>
            <a:r>
              <a:rPr lang="en-US" sz="2000" dirty="0" smtClean="0"/>
              <a:t>Smaller companies have less resources and often more limited skill sets.  Thus, they may create a single view or table that includes a wide range of data in a “reporting” environment.  </a:t>
            </a:r>
          </a:p>
          <a:p>
            <a:pPr marL="457200" lvl="1" indent="0">
              <a:buNone/>
            </a:pPr>
            <a:endParaRPr lang="en-US" sz="2000" dirty="0"/>
          </a:p>
          <a:p>
            <a:pPr marL="457200" lvl="1" indent="0">
              <a:buNone/>
            </a:pPr>
            <a:r>
              <a:rPr lang="en-US" sz="2000" dirty="0" smtClean="0"/>
              <a:t>This is the data ALL end users or power users would use for reporting and analysis.</a:t>
            </a:r>
          </a:p>
          <a:p>
            <a:endParaRPr lang="en-US" sz="2400" dirty="0" smtClean="0">
              <a:solidFill>
                <a:srgbClr val="8FB03D"/>
              </a:solidFill>
            </a:endParaRP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6</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4596431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1433946"/>
          </a:xfrm>
        </p:spPr>
        <p:txBody>
          <a:bodyPr>
            <a:normAutofit fontScale="55000" lnSpcReduction="20000"/>
          </a:bodyPr>
          <a:lstStyle/>
          <a:p>
            <a:pPr marL="0" indent="0" algn="ctr">
              <a:buNone/>
            </a:pPr>
            <a:r>
              <a:rPr lang="en-US" sz="3800" dirty="0" smtClean="0"/>
              <a:t>MS Query</a:t>
            </a:r>
          </a:p>
          <a:p>
            <a:pPr marL="0" indent="0" algn="ctr">
              <a:buNone/>
            </a:pPr>
            <a:endParaRPr lang="en-US" sz="1300" dirty="0" smtClean="0"/>
          </a:p>
          <a:p>
            <a:r>
              <a:rPr lang="en-US" sz="3800" dirty="0">
                <a:solidFill>
                  <a:srgbClr val="8FB03D"/>
                </a:solidFill>
              </a:rPr>
              <a:t>MS Query - Stocks </a:t>
            </a:r>
            <a:r>
              <a:rPr lang="en-US" sz="3800" dirty="0" smtClean="0">
                <a:solidFill>
                  <a:srgbClr val="8FB03D"/>
                </a:solidFill>
              </a:rPr>
              <a:t>– AMEX.xlsm</a:t>
            </a:r>
          </a:p>
          <a:p>
            <a:r>
              <a:rPr lang="en-US" sz="3800" dirty="0">
                <a:solidFill>
                  <a:srgbClr val="8FB03D"/>
                </a:solidFill>
              </a:rPr>
              <a:t>MS Query - Stocks – </a:t>
            </a:r>
            <a:r>
              <a:rPr lang="en-US" sz="3800" dirty="0" smtClean="0">
                <a:solidFill>
                  <a:srgbClr val="8FB03D"/>
                </a:solidFill>
              </a:rPr>
              <a:t>NASDAQ.xlsm</a:t>
            </a:r>
            <a:endParaRPr lang="en-US" sz="3800" dirty="0">
              <a:solidFill>
                <a:srgbClr val="8FB03D"/>
              </a:solidFill>
            </a:endParaRPr>
          </a:p>
          <a:p>
            <a:r>
              <a:rPr lang="en-US" sz="3800" dirty="0">
                <a:solidFill>
                  <a:srgbClr val="8FB03D"/>
                </a:solidFill>
              </a:rPr>
              <a:t>MS Query - Stocks – </a:t>
            </a:r>
            <a:r>
              <a:rPr lang="en-US" sz="3800" dirty="0" smtClean="0">
                <a:solidFill>
                  <a:srgbClr val="8FB03D"/>
                </a:solidFill>
              </a:rPr>
              <a:t>NYSE.xlsm</a:t>
            </a:r>
            <a:endParaRPr lang="en-US" sz="3800" dirty="0">
              <a:solidFill>
                <a:srgbClr val="8FB03D"/>
              </a:solidFill>
            </a:endParaRP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7</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905313082"/>
              </p:ext>
            </p:extLst>
          </p:nvPr>
        </p:nvGraphicFramePr>
        <p:xfrm>
          <a:off x="3448772" y="5361729"/>
          <a:ext cx="2224087" cy="685800"/>
        </p:xfrm>
        <a:graphic>
          <a:graphicData uri="http://schemas.openxmlformats.org/presentationml/2006/ole">
            <mc:AlternateContent xmlns:mc="http://schemas.openxmlformats.org/markup-compatibility/2006">
              <mc:Choice xmlns:v="urn:schemas-microsoft-com:vml" Requires="v">
                <p:oleObj spid="_x0000_s4222" name="Package" showAsIcon="1" r:id="rId3" imgW="2223720" imgH="685080" progId="Package">
                  <p:embed/>
                </p:oleObj>
              </mc:Choice>
              <mc:Fallback>
                <p:oleObj name="Package" showAsIcon="1" r:id="rId3" imgW="2223720" imgH="685080" progId="Package">
                  <p:embed/>
                  <p:pic>
                    <p:nvPicPr>
                      <p:cNvPr id="0" name=""/>
                      <p:cNvPicPr/>
                      <p:nvPr/>
                    </p:nvPicPr>
                    <p:blipFill>
                      <a:blip r:embed="rId4"/>
                      <a:stretch>
                        <a:fillRect/>
                      </a:stretch>
                    </p:blipFill>
                    <p:spPr>
                      <a:xfrm>
                        <a:off x="3448772" y="5361729"/>
                        <a:ext cx="2224087" cy="6858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921932456"/>
              </p:ext>
            </p:extLst>
          </p:nvPr>
        </p:nvGraphicFramePr>
        <p:xfrm>
          <a:off x="805871" y="2899062"/>
          <a:ext cx="1092200" cy="685800"/>
        </p:xfrm>
        <a:graphic>
          <a:graphicData uri="http://schemas.openxmlformats.org/presentationml/2006/ole">
            <mc:AlternateContent xmlns:mc="http://schemas.openxmlformats.org/markup-compatibility/2006">
              <mc:Choice xmlns:v="urn:schemas-microsoft-com:vml" Requires="v">
                <p:oleObj spid="_x0000_s4223" name="Package" showAsIcon="1" r:id="rId5" imgW="1092960" imgH="685080" progId="Package">
                  <p:embed/>
                </p:oleObj>
              </mc:Choice>
              <mc:Fallback>
                <p:oleObj name="Package" showAsIcon="1" r:id="rId5" imgW="1092960" imgH="685080" progId="Package">
                  <p:embed/>
                  <p:pic>
                    <p:nvPicPr>
                      <p:cNvPr id="0" name=""/>
                      <p:cNvPicPr/>
                      <p:nvPr/>
                    </p:nvPicPr>
                    <p:blipFill>
                      <a:blip r:embed="rId6"/>
                      <a:stretch>
                        <a:fillRect/>
                      </a:stretch>
                    </p:blipFill>
                    <p:spPr>
                      <a:xfrm>
                        <a:off x="805871" y="2899062"/>
                        <a:ext cx="1092200" cy="685800"/>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2758221766"/>
              </p:ext>
            </p:extLst>
          </p:nvPr>
        </p:nvGraphicFramePr>
        <p:xfrm>
          <a:off x="3578081" y="3751124"/>
          <a:ext cx="1944687" cy="685800"/>
        </p:xfrm>
        <a:graphic>
          <a:graphicData uri="http://schemas.openxmlformats.org/presentationml/2006/ole">
            <mc:AlternateContent xmlns:mc="http://schemas.openxmlformats.org/markup-compatibility/2006">
              <mc:Choice xmlns:v="urn:schemas-microsoft-com:vml" Requires="v">
                <p:oleObj spid="_x0000_s4224" name="Package" showAsIcon="1" r:id="rId7" imgW="1944360" imgH="685080" progId="Package">
                  <p:embed/>
                </p:oleObj>
              </mc:Choice>
              <mc:Fallback>
                <p:oleObj name="Package" showAsIcon="1" r:id="rId7" imgW="1944360" imgH="685080" progId="Package">
                  <p:embed/>
                  <p:pic>
                    <p:nvPicPr>
                      <p:cNvPr id="0" name=""/>
                      <p:cNvPicPr/>
                      <p:nvPr/>
                    </p:nvPicPr>
                    <p:blipFill>
                      <a:blip r:embed="rId8"/>
                      <a:stretch>
                        <a:fillRect/>
                      </a:stretch>
                    </p:blipFill>
                    <p:spPr>
                      <a:xfrm>
                        <a:off x="3578081" y="3751124"/>
                        <a:ext cx="1944687" cy="685800"/>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562788303"/>
              </p:ext>
            </p:extLst>
          </p:nvPr>
        </p:nvGraphicFramePr>
        <p:xfrm>
          <a:off x="3448772" y="4530449"/>
          <a:ext cx="2224087" cy="685800"/>
        </p:xfrm>
        <a:graphic>
          <a:graphicData uri="http://schemas.openxmlformats.org/presentationml/2006/ole">
            <mc:AlternateContent xmlns:mc="http://schemas.openxmlformats.org/markup-compatibility/2006">
              <mc:Choice xmlns:v="urn:schemas-microsoft-com:vml" Requires="v">
                <p:oleObj spid="_x0000_s4225" name="Package" showAsIcon="1" r:id="rId9" imgW="2223720" imgH="685080" progId="Package">
                  <p:embed/>
                </p:oleObj>
              </mc:Choice>
              <mc:Fallback>
                <p:oleObj name="Package" showAsIcon="1" r:id="rId9" imgW="2223720" imgH="685080" progId="Package">
                  <p:embed/>
                  <p:pic>
                    <p:nvPicPr>
                      <p:cNvPr id="0" name=""/>
                      <p:cNvPicPr/>
                      <p:nvPr/>
                    </p:nvPicPr>
                    <p:blipFill>
                      <a:blip r:embed="rId10"/>
                      <a:stretch>
                        <a:fillRect/>
                      </a:stretch>
                    </p:blipFill>
                    <p:spPr>
                      <a:xfrm>
                        <a:off x="3448772" y="4530449"/>
                        <a:ext cx="2224087" cy="685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14391200"/>
              </p:ext>
            </p:extLst>
          </p:nvPr>
        </p:nvGraphicFramePr>
        <p:xfrm>
          <a:off x="2530331" y="2919844"/>
          <a:ext cx="4041775" cy="685800"/>
        </p:xfrm>
        <a:graphic>
          <a:graphicData uri="http://schemas.openxmlformats.org/presentationml/2006/ole">
            <mc:AlternateContent xmlns:mc="http://schemas.openxmlformats.org/markup-compatibility/2006">
              <mc:Choice xmlns:v="urn:schemas-microsoft-com:vml" Requires="v">
                <p:oleObj spid="_x0000_s4226" name="Package" showAsIcon="1" r:id="rId11" imgW="4041000" imgH="685080" progId="Package">
                  <p:embed/>
                </p:oleObj>
              </mc:Choice>
              <mc:Fallback>
                <p:oleObj name="Package" showAsIcon="1" r:id="rId11" imgW="4041000" imgH="685080" progId="Package">
                  <p:embed/>
                  <p:pic>
                    <p:nvPicPr>
                      <p:cNvPr id="0" name=""/>
                      <p:cNvPicPr/>
                      <p:nvPr/>
                    </p:nvPicPr>
                    <p:blipFill>
                      <a:blip r:embed="rId12"/>
                      <a:stretch>
                        <a:fillRect/>
                      </a:stretch>
                    </p:blipFill>
                    <p:spPr>
                      <a:xfrm>
                        <a:off x="2530331" y="2919844"/>
                        <a:ext cx="4041775" cy="685800"/>
                      </a:xfrm>
                      <a:prstGeom prst="rect">
                        <a:avLst/>
                      </a:prstGeom>
                    </p:spPr>
                  </p:pic>
                </p:oleObj>
              </mc:Fallback>
            </mc:AlternateContent>
          </a:graphicData>
        </a:graphic>
      </p:graphicFrame>
    </p:spTree>
    <p:extLst>
      <p:ext uri="{BB962C8B-B14F-4D97-AF65-F5344CB8AC3E}">
        <p14:creationId xmlns:p14="http://schemas.microsoft.com/office/powerpoint/2010/main" val="23583795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7"/>
            <a:ext cx="8229600" cy="1880755"/>
          </a:xfrm>
        </p:spPr>
        <p:txBody>
          <a:bodyPr>
            <a:normAutofit fontScale="70000" lnSpcReduction="20000"/>
          </a:bodyPr>
          <a:lstStyle/>
          <a:p>
            <a:pPr marL="0" indent="0" algn="ctr">
              <a:buNone/>
            </a:pPr>
            <a:r>
              <a:rPr lang="en-US" sz="3800" dirty="0" smtClean="0"/>
              <a:t>SQL.REQUEST</a:t>
            </a:r>
          </a:p>
          <a:p>
            <a:pPr marL="0" indent="0" algn="ctr">
              <a:buNone/>
            </a:pPr>
            <a:endParaRPr lang="en-US" sz="1900" dirty="0" smtClean="0"/>
          </a:p>
          <a:p>
            <a:r>
              <a:rPr lang="en-US" sz="3800" dirty="0">
                <a:solidFill>
                  <a:srgbClr val="8FB03D"/>
                </a:solidFill>
              </a:rPr>
              <a:t>SQL Request.xls</a:t>
            </a:r>
          </a:p>
          <a:p>
            <a:r>
              <a:rPr lang="en-US" sz="3800" dirty="0">
                <a:solidFill>
                  <a:srgbClr val="8FB03D"/>
                </a:solidFill>
              </a:rPr>
              <a:t>SQL Request.xlsm</a:t>
            </a:r>
          </a:p>
          <a:p>
            <a:r>
              <a:rPr lang="en-US" sz="3800" dirty="0">
                <a:solidFill>
                  <a:srgbClr val="8FB03D"/>
                </a:solidFill>
              </a:rPr>
              <a:t>SQL Request.xlsx</a:t>
            </a: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8</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2" name="TextBox 1"/>
          <p:cNvSpPr txBox="1"/>
          <p:nvPr/>
        </p:nvSpPr>
        <p:spPr>
          <a:xfrm>
            <a:off x="2389899" y="3803072"/>
            <a:ext cx="4331057" cy="369332"/>
          </a:xfrm>
          <a:prstGeom prst="rect">
            <a:avLst/>
          </a:prstGeom>
          <a:noFill/>
        </p:spPr>
        <p:txBody>
          <a:bodyPr wrap="none" rtlCol="0">
            <a:noAutofit/>
          </a:bodyPr>
          <a:lstStyle/>
          <a:p>
            <a:pPr algn="ctr"/>
            <a:r>
              <a:rPr lang="en-US" dirty="0" smtClean="0">
                <a:solidFill>
                  <a:srgbClr val="11355F"/>
                </a:solidFill>
              </a:rPr>
              <a:t>There are no SQL files for the above file.</a:t>
            </a:r>
            <a:endParaRPr lang="en-US" dirty="0">
              <a:solidFill>
                <a:srgbClr val="11355F"/>
              </a:solidFill>
            </a:endParaRPr>
          </a:p>
        </p:txBody>
      </p:sp>
    </p:spTree>
    <p:extLst>
      <p:ext uri="{BB962C8B-B14F-4D97-AF65-F5344CB8AC3E}">
        <p14:creationId xmlns:p14="http://schemas.microsoft.com/office/powerpoint/2010/main" val="443415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67692"/>
            <a:ext cx="8229600" cy="2192481"/>
          </a:xfrm>
        </p:spPr>
        <p:txBody>
          <a:bodyPr>
            <a:normAutofit/>
          </a:bodyPr>
          <a:lstStyle/>
          <a:p>
            <a:pPr marL="0" indent="0" algn="ctr">
              <a:buNone/>
            </a:pPr>
            <a:r>
              <a:rPr lang="en-US" dirty="0" smtClean="0"/>
              <a:t>Miscellaneous Tidbits</a:t>
            </a:r>
          </a:p>
          <a:p>
            <a:pPr marL="0" indent="0">
              <a:buNone/>
            </a:pPr>
            <a:endParaRPr lang="en-US" sz="2400" dirty="0" smtClean="0"/>
          </a:p>
          <a:p>
            <a:r>
              <a:rPr lang="en-US" sz="2400" dirty="0" smtClean="0">
                <a:solidFill>
                  <a:srgbClr val="8FB03D"/>
                </a:solidFill>
              </a:rPr>
              <a:t>ODBC requires setting up a User or System DSN.</a:t>
            </a:r>
          </a:p>
          <a:p>
            <a:pPr marL="0" lvl="1" indent="0">
              <a:buNone/>
            </a:pPr>
            <a:r>
              <a:rPr lang="en-US" sz="2000" dirty="0" smtClean="0"/>
              <a:t>	Both </a:t>
            </a:r>
            <a:r>
              <a:rPr lang="en-US" sz="2000" dirty="0"/>
              <a:t>SQL.REQUEST and MS Query use ODBC.</a:t>
            </a:r>
          </a:p>
          <a:p>
            <a:endParaRPr lang="en-US" sz="2400" dirty="0" smtClean="0">
              <a:solidFill>
                <a:srgbClr val="8FB03D"/>
              </a:solidFill>
            </a:endParaRP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9</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417807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74947"/>
      </a:dk2>
      <a:lt2>
        <a:srgbClr val="EEECE1"/>
      </a:lt2>
      <a:accent1>
        <a:srgbClr val="163764"/>
      </a:accent1>
      <a:accent2>
        <a:srgbClr val="75982F"/>
      </a:accent2>
      <a:accent3>
        <a:srgbClr val="16223C"/>
      </a:accent3>
      <a:accent4>
        <a:srgbClr val="B18126"/>
      </a:accent4>
      <a:accent5>
        <a:srgbClr val="00517C"/>
      </a:accent5>
      <a:accent6>
        <a:srgbClr val="F79646"/>
      </a:accent6>
      <a:hlink>
        <a:srgbClr val="75982F"/>
      </a:hlink>
      <a:folHlink>
        <a:srgbClr val="7598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TotalTime>
  <Words>1071</Words>
  <Application>Microsoft Office PowerPoint</Application>
  <PresentationFormat>On-screen Show (4:3)</PresentationFormat>
  <Paragraphs>170</Paragraphs>
  <Slides>17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Package</vt:lpstr>
      <vt:lpstr>Excel @ SQL Reporting SQL Documentation</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vector>
  </TitlesOfParts>
  <Company>Revealed Design,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 Hamilton</dc:creator>
  <cp:lastModifiedBy>Michael D. Newby</cp:lastModifiedBy>
  <cp:revision>129</cp:revision>
  <dcterms:created xsi:type="dcterms:W3CDTF">2011-08-19T20:30:49Z</dcterms:created>
  <dcterms:modified xsi:type="dcterms:W3CDTF">2012-04-10T06:02:32Z</dcterms:modified>
</cp:coreProperties>
</file>